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4" r:id="rId4"/>
    <p:sldId id="260" r:id="rId5"/>
    <p:sldId id="262" r:id="rId6"/>
    <p:sldId id="263" r:id="rId7"/>
    <p:sldId id="261"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507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5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151DC-21AF-4DBC-827D-22A013440BE2}" type="datetimeFigureOut">
              <a:rPr lang="zh-CN" altLang="en-US" smtClean="0"/>
              <a:t>2024/1/28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4B86C6-37C4-48C4-BCAD-C0882377A10A}" type="slidenum">
              <a:rPr lang="zh-CN" altLang="en-US" smtClean="0"/>
              <a:t>‹#›</a:t>
            </a:fld>
            <a:endParaRPr lang="zh-CN" altLang="en-US"/>
          </a:p>
        </p:txBody>
      </p:sp>
    </p:spTree>
    <p:extLst>
      <p:ext uri="{BB962C8B-B14F-4D97-AF65-F5344CB8AC3E}">
        <p14:creationId xmlns:p14="http://schemas.microsoft.com/office/powerpoint/2010/main" val="3817350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53D34B-9541-45EB-A850-07A1900578F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8775DD2-BA6A-4394-8785-FAB3F7F20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24A9E41-7AEA-46F6-A669-9FE8622EB074}"/>
              </a:ext>
            </a:extLst>
          </p:cNvPr>
          <p:cNvSpPr>
            <a:spLocks noGrp="1"/>
          </p:cNvSpPr>
          <p:nvPr>
            <p:ph type="dt" sz="half" idx="10"/>
          </p:nvPr>
        </p:nvSpPr>
        <p:spPr/>
        <p:txBody>
          <a:bodyPr/>
          <a:lstStyle/>
          <a:p>
            <a:fld id="{E0EDF5B6-70E8-42DD-BE5C-AB7EBD8C5D67}" type="datetime1">
              <a:rPr lang="zh-CN" altLang="en-US" smtClean="0"/>
              <a:t>2024/1/28</a:t>
            </a:fld>
            <a:endParaRPr lang="zh-CN" altLang="en-US"/>
          </a:p>
        </p:txBody>
      </p:sp>
      <p:sp>
        <p:nvSpPr>
          <p:cNvPr id="5" name="页脚占位符 4">
            <a:extLst>
              <a:ext uri="{FF2B5EF4-FFF2-40B4-BE49-F238E27FC236}">
                <a16:creationId xmlns:a16="http://schemas.microsoft.com/office/drawing/2014/main" id="{DD321189-8ABA-4C53-B89E-285FF743924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2A58926-BB8F-4A31-9142-8D2B91444862}"/>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319155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2CB551-0F83-4B0A-8E9F-7BFF6E37756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48FD70A-54C2-4FFD-90DD-F16EE7684871}"/>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D609E4D-7476-4E34-AA2E-468216570D31}"/>
              </a:ext>
            </a:extLst>
          </p:cNvPr>
          <p:cNvSpPr>
            <a:spLocks noGrp="1"/>
          </p:cNvSpPr>
          <p:nvPr>
            <p:ph type="dt" sz="half" idx="10"/>
          </p:nvPr>
        </p:nvSpPr>
        <p:spPr/>
        <p:txBody>
          <a:bodyPr/>
          <a:lstStyle/>
          <a:p>
            <a:fld id="{01103AFA-8688-4A87-8E77-34DA5EDE37E7}" type="datetime1">
              <a:rPr lang="zh-CN" altLang="en-US" smtClean="0"/>
              <a:t>2024/1/28</a:t>
            </a:fld>
            <a:endParaRPr lang="zh-CN" altLang="en-US"/>
          </a:p>
        </p:txBody>
      </p:sp>
      <p:sp>
        <p:nvSpPr>
          <p:cNvPr id="5" name="页脚占位符 4">
            <a:extLst>
              <a:ext uri="{FF2B5EF4-FFF2-40B4-BE49-F238E27FC236}">
                <a16:creationId xmlns:a16="http://schemas.microsoft.com/office/drawing/2014/main" id="{A3C3D43C-A194-4F6D-8706-5BEB2196C43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AE4BE5-A158-4666-82AE-08D4751BA49F}"/>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3178717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4C02EB2-B2CA-4C47-9EAD-9C622908303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1DACA4A-564C-44DB-B7DE-663E8E1001DF}"/>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B0E98A2-18CA-412D-8599-5D1784F89C87}"/>
              </a:ext>
            </a:extLst>
          </p:cNvPr>
          <p:cNvSpPr>
            <a:spLocks noGrp="1"/>
          </p:cNvSpPr>
          <p:nvPr>
            <p:ph type="dt" sz="half" idx="10"/>
          </p:nvPr>
        </p:nvSpPr>
        <p:spPr/>
        <p:txBody>
          <a:bodyPr/>
          <a:lstStyle/>
          <a:p>
            <a:fld id="{348EC54B-577D-4001-A618-6048770B2351}" type="datetime1">
              <a:rPr lang="zh-CN" altLang="en-US" smtClean="0"/>
              <a:t>2024/1/28</a:t>
            </a:fld>
            <a:endParaRPr lang="zh-CN" altLang="en-US"/>
          </a:p>
        </p:txBody>
      </p:sp>
      <p:sp>
        <p:nvSpPr>
          <p:cNvPr id="5" name="页脚占位符 4">
            <a:extLst>
              <a:ext uri="{FF2B5EF4-FFF2-40B4-BE49-F238E27FC236}">
                <a16:creationId xmlns:a16="http://schemas.microsoft.com/office/drawing/2014/main" id="{6CD66578-5BEB-4C31-939C-C0982764D5B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B74FA62-8D62-4F8A-976D-6F1CAB40A4E9}"/>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85834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DC50F0-D655-4581-BB5A-3C4CD0AD381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00A37B8-6CA3-4617-9AFF-55DF370A8F5D}"/>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3813530-841F-4C19-A471-1C42C96C610D}"/>
              </a:ext>
            </a:extLst>
          </p:cNvPr>
          <p:cNvSpPr>
            <a:spLocks noGrp="1"/>
          </p:cNvSpPr>
          <p:nvPr>
            <p:ph type="dt" sz="half" idx="10"/>
          </p:nvPr>
        </p:nvSpPr>
        <p:spPr/>
        <p:txBody>
          <a:bodyPr/>
          <a:lstStyle/>
          <a:p>
            <a:fld id="{9387C13B-5FAE-4FAF-93DA-22357080C62B}" type="datetime1">
              <a:rPr lang="zh-CN" altLang="en-US" smtClean="0"/>
              <a:t>2024/1/28</a:t>
            </a:fld>
            <a:endParaRPr lang="zh-CN" altLang="en-US"/>
          </a:p>
        </p:txBody>
      </p:sp>
      <p:sp>
        <p:nvSpPr>
          <p:cNvPr id="5" name="页脚占位符 4">
            <a:extLst>
              <a:ext uri="{FF2B5EF4-FFF2-40B4-BE49-F238E27FC236}">
                <a16:creationId xmlns:a16="http://schemas.microsoft.com/office/drawing/2014/main" id="{F0BCB722-7C5C-47B6-B3C9-1B3B5BFA1E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E0708F-F6AC-4217-AECA-C7D680889225}"/>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94028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7664A2-C657-4F18-87D9-784919304CE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13125A2-79FB-4AF3-8E3F-9B217F0EC5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19D96575-3431-4CEE-A311-9DDA52108CD9}"/>
              </a:ext>
            </a:extLst>
          </p:cNvPr>
          <p:cNvSpPr>
            <a:spLocks noGrp="1"/>
          </p:cNvSpPr>
          <p:nvPr>
            <p:ph type="dt" sz="half" idx="10"/>
          </p:nvPr>
        </p:nvSpPr>
        <p:spPr/>
        <p:txBody>
          <a:bodyPr/>
          <a:lstStyle/>
          <a:p>
            <a:fld id="{F1416DFA-4308-46E5-A4BB-2F8934B776CF}" type="datetime1">
              <a:rPr lang="zh-CN" altLang="en-US" smtClean="0"/>
              <a:t>2024/1/28</a:t>
            </a:fld>
            <a:endParaRPr lang="zh-CN" altLang="en-US"/>
          </a:p>
        </p:txBody>
      </p:sp>
      <p:sp>
        <p:nvSpPr>
          <p:cNvPr id="5" name="页脚占位符 4">
            <a:extLst>
              <a:ext uri="{FF2B5EF4-FFF2-40B4-BE49-F238E27FC236}">
                <a16:creationId xmlns:a16="http://schemas.microsoft.com/office/drawing/2014/main" id="{33EF1A5B-055B-424C-BC91-02C5CCBDD6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901BA24-B8E4-4D4A-A32C-FBD50B004850}"/>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310786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901F99-360E-4C2B-A9CE-6DC4B6B6A58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DE82B13-AE9C-4431-928B-A5807DE1C48A}"/>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FB945032-9397-4C3F-8FE9-D95CFA4AB00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9B5E418-EB01-4DBD-995C-93E0A0FED93C}"/>
              </a:ext>
            </a:extLst>
          </p:cNvPr>
          <p:cNvSpPr>
            <a:spLocks noGrp="1"/>
          </p:cNvSpPr>
          <p:nvPr>
            <p:ph type="dt" sz="half" idx="10"/>
          </p:nvPr>
        </p:nvSpPr>
        <p:spPr/>
        <p:txBody>
          <a:bodyPr/>
          <a:lstStyle/>
          <a:p>
            <a:fld id="{2876A930-FA86-45AD-B0A4-BA3BD12B1002}" type="datetime1">
              <a:rPr lang="zh-CN" altLang="en-US" smtClean="0"/>
              <a:t>2024/1/28</a:t>
            </a:fld>
            <a:endParaRPr lang="zh-CN" altLang="en-US"/>
          </a:p>
        </p:txBody>
      </p:sp>
      <p:sp>
        <p:nvSpPr>
          <p:cNvPr id="6" name="页脚占位符 5">
            <a:extLst>
              <a:ext uri="{FF2B5EF4-FFF2-40B4-BE49-F238E27FC236}">
                <a16:creationId xmlns:a16="http://schemas.microsoft.com/office/drawing/2014/main" id="{5B163D5A-F4C0-41F2-AE51-BE35188FA1D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C7977DC-8BCB-41DD-B8E1-C0BFA1EE633F}"/>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209491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65574D-DCF4-4E1E-8A4F-609EA1249DA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8C2EF47-14A3-4E16-9213-2FF325E8E8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75E8F43-39C4-433B-A55A-F3A8C1A1D8E1}"/>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F34FDB8-33CD-4B32-BEC0-257C285AE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827EE01D-9C55-4298-9579-04B3A1609D03}"/>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61115299-9878-4CD8-AD47-10BD820188E5}"/>
              </a:ext>
            </a:extLst>
          </p:cNvPr>
          <p:cNvSpPr>
            <a:spLocks noGrp="1"/>
          </p:cNvSpPr>
          <p:nvPr>
            <p:ph type="dt" sz="half" idx="10"/>
          </p:nvPr>
        </p:nvSpPr>
        <p:spPr/>
        <p:txBody>
          <a:bodyPr/>
          <a:lstStyle/>
          <a:p>
            <a:fld id="{9193F567-1854-4EB1-808E-A21CC935E236}" type="datetime1">
              <a:rPr lang="zh-CN" altLang="en-US" smtClean="0"/>
              <a:t>2024/1/28</a:t>
            </a:fld>
            <a:endParaRPr lang="zh-CN" altLang="en-US"/>
          </a:p>
        </p:txBody>
      </p:sp>
      <p:sp>
        <p:nvSpPr>
          <p:cNvPr id="8" name="页脚占位符 7">
            <a:extLst>
              <a:ext uri="{FF2B5EF4-FFF2-40B4-BE49-F238E27FC236}">
                <a16:creationId xmlns:a16="http://schemas.microsoft.com/office/drawing/2014/main" id="{0286BD15-1BD1-4002-94A9-AF4C79ECA91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A45CABC-7369-47A1-9065-989CB3D694AF}"/>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28292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3990E0-6C82-431D-8DFF-1876571B445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BE271A5-A4A5-47C2-AFBC-5CD7A5078BF7}"/>
              </a:ext>
            </a:extLst>
          </p:cNvPr>
          <p:cNvSpPr>
            <a:spLocks noGrp="1"/>
          </p:cNvSpPr>
          <p:nvPr>
            <p:ph type="dt" sz="half" idx="10"/>
          </p:nvPr>
        </p:nvSpPr>
        <p:spPr/>
        <p:txBody>
          <a:bodyPr/>
          <a:lstStyle/>
          <a:p>
            <a:fld id="{FA6F6772-B83B-41C4-B936-EF603455E4C9}" type="datetime1">
              <a:rPr lang="zh-CN" altLang="en-US" smtClean="0"/>
              <a:t>2024/1/28</a:t>
            </a:fld>
            <a:endParaRPr lang="zh-CN" altLang="en-US"/>
          </a:p>
        </p:txBody>
      </p:sp>
      <p:sp>
        <p:nvSpPr>
          <p:cNvPr id="4" name="页脚占位符 3">
            <a:extLst>
              <a:ext uri="{FF2B5EF4-FFF2-40B4-BE49-F238E27FC236}">
                <a16:creationId xmlns:a16="http://schemas.microsoft.com/office/drawing/2014/main" id="{0E583901-71BB-4AC7-9BB5-84F3DCEB620C}"/>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4CCDD98-77BE-4977-84D9-08BDAEACB1FE}"/>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197167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EC8E080-747B-4AEC-850B-CB3ECAF0E428}"/>
              </a:ext>
            </a:extLst>
          </p:cNvPr>
          <p:cNvSpPr>
            <a:spLocks noGrp="1"/>
          </p:cNvSpPr>
          <p:nvPr>
            <p:ph type="dt" sz="half" idx="10"/>
          </p:nvPr>
        </p:nvSpPr>
        <p:spPr/>
        <p:txBody>
          <a:bodyPr/>
          <a:lstStyle/>
          <a:p>
            <a:fld id="{62FD7B93-5940-4E6B-9124-F4C9B9368FCE}" type="datetime1">
              <a:rPr lang="zh-CN" altLang="en-US" smtClean="0"/>
              <a:t>2024/1/28</a:t>
            </a:fld>
            <a:endParaRPr lang="zh-CN" altLang="en-US"/>
          </a:p>
        </p:txBody>
      </p:sp>
      <p:sp>
        <p:nvSpPr>
          <p:cNvPr id="3" name="页脚占位符 2">
            <a:extLst>
              <a:ext uri="{FF2B5EF4-FFF2-40B4-BE49-F238E27FC236}">
                <a16:creationId xmlns:a16="http://schemas.microsoft.com/office/drawing/2014/main" id="{4AF774AD-218A-47D1-A80E-9E164BF1D9C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054F303-C274-489D-A9D1-CA6304BE9599}"/>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158977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A85714-37CC-42BD-B31C-27CBA8708C2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1016B77-EAE1-496F-9524-F039F91B1F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E60BBA6-F736-4E18-8B8F-1FCC2AECC6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49568CD-7724-4DDF-A9D7-2AD1B0C55BF0}"/>
              </a:ext>
            </a:extLst>
          </p:cNvPr>
          <p:cNvSpPr>
            <a:spLocks noGrp="1"/>
          </p:cNvSpPr>
          <p:nvPr>
            <p:ph type="dt" sz="half" idx="10"/>
          </p:nvPr>
        </p:nvSpPr>
        <p:spPr/>
        <p:txBody>
          <a:bodyPr/>
          <a:lstStyle/>
          <a:p>
            <a:fld id="{E30669C9-69CE-47C5-9D6C-766C73935E0A}" type="datetime1">
              <a:rPr lang="zh-CN" altLang="en-US" smtClean="0"/>
              <a:t>2024/1/28</a:t>
            </a:fld>
            <a:endParaRPr lang="zh-CN" altLang="en-US"/>
          </a:p>
        </p:txBody>
      </p:sp>
      <p:sp>
        <p:nvSpPr>
          <p:cNvPr id="6" name="页脚占位符 5">
            <a:extLst>
              <a:ext uri="{FF2B5EF4-FFF2-40B4-BE49-F238E27FC236}">
                <a16:creationId xmlns:a16="http://schemas.microsoft.com/office/drawing/2014/main" id="{0C723BE0-3A30-48B5-AC0A-A858837CDE2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A4F20F6-87B7-42E7-851D-2454D005B886}"/>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803143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18A731-F383-4029-AE05-F99054442A5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D235E10-FF47-4103-B374-663045E43D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FBA1DC3-8B01-44D8-B651-12353C3B3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2582DDF9-670A-4F50-BC4A-027975FAD7D1}"/>
              </a:ext>
            </a:extLst>
          </p:cNvPr>
          <p:cNvSpPr>
            <a:spLocks noGrp="1"/>
          </p:cNvSpPr>
          <p:nvPr>
            <p:ph type="dt" sz="half" idx="10"/>
          </p:nvPr>
        </p:nvSpPr>
        <p:spPr/>
        <p:txBody>
          <a:bodyPr/>
          <a:lstStyle/>
          <a:p>
            <a:fld id="{ED6A4827-B483-4DD2-8FDD-C5C00B708298}" type="datetime1">
              <a:rPr lang="zh-CN" altLang="en-US" smtClean="0"/>
              <a:t>2024/1/28</a:t>
            </a:fld>
            <a:endParaRPr lang="zh-CN" altLang="en-US"/>
          </a:p>
        </p:txBody>
      </p:sp>
      <p:sp>
        <p:nvSpPr>
          <p:cNvPr id="6" name="页脚占位符 5">
            <a:extLst>
              <a:ext uri="{FF2B5EF4-FFF2-40B4-BE49-F238E27FC236}">
                <a16:creationId xmlns:a16="http://schemas.microsoft.com/office/drawing/2014/main" id="{7F30159A-9B25-4F5F-814E-AC5C279862A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C6B61F3-3D66-46FA-88D8-0851A378A656}"/>
              </a:ext>
            </a:extLst>
          </p:cNvPr>
          <p:cNvSpPr>
            <a:spLocks noGrp="1"/>
          </p:cNvSpPr>
          <p:nvPr>
            <p:ph type="sldNum" sz="quarter" idx="12"/>
          </p:nvPr>
        </p:nvSpPr>
        <p:spPr/>
        <p:txBody>
          <a:body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168701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B135501-C6B1-47F6-BCAC-1B6CE94C7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24A5529-8119-42C3-8C93-402950FB40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08EAE66-C832-484E-9B23-E32C845CCC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0A3D1-A909-4C9C-8363-BD5004C6094C}" type="datetime1">
              <a:rPr lang="zh-CN" altLang="en-US" smtClean="0"/>
              <a:t>2024/1/28</a:t>
            </a:fld>
            <a:endParaRPr lang="zh-CN" altLang="en-US"/>
          </a:p>
        </p:txBody>
      </p:sp>
      <p:sp>
        <p:nvSpPr>
          <p:cNvPr id="5" name="页脚占位符 4">
            <a:extLst>
              <a:ext uri="{FF2B5EF4-FFF2-40B4-BE49-F238E27FC236}">
                <a16:creationId xmlns:a16="http://schemas.microsoft.com/office/drawing/2014/main" id="{7A77A705-B65C-4E0E-AFEF-87FAD6B3C8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93728F5-9A34-4A8E-B239-92A2B0A97A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19DD4-D5B9-4A7B-A7A6-C9D5A836C7C3}" type="slidenum">
              <a:rPr lang="zh-CN" altLang="en-US" smtClean="0"/>
              <a:t>‹#›</a:t>
            </a:fld>
            <a:endParaRPr lang="zh-CN" altLang="en-US"/>
          </a:p>
        </p:txBody>
      </p:sp>
    </p:spTree>
    <p:extLst>
      <p:ext uri="{BB962C8B-B14F-4D97-AF65-F5344CB8AC3E}">
        <p14:creationId xmlns:p14="http://schemas.microsoft.com/office/powerpoint/2010/main" val="270436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dspdb.com/wdspdb3/"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a:extLst>
              <a:ext uri="{FF2B5EF4-FFF2-40B4-BE49-F238E27FC236}">
                <a16:creationId xmlns:a16="http://schemas.microsoft.com/office/drawing/2014/main" id="{F60CC944-EA82-414A-8985-E5A85009C431}"/>
              </a:ext>
            </a:extLst>
          </p:cNvPr>
          <p:cNvSpPr txBox="1"/>
          <p:nvPr/>
        </p:nvSpPr>
        <p:spPr>
          <a:xfrm>
            <a:off x="1007651" y="2719103"/>
            <a:ext cx="10176697" cy="1015663"/>
          </a:xfrm>
          <a:prstGeom prst="rect">
            <a:avLst/>
          </a:prstGeom>
          <a:noFill/>
        </p:spPr>
        <p:txBody>
          <a:bodyPr wrap="none" rtlCol="0">
            <a:spAutoFit/>
          </a:bodyPr>
          <a:lstStyle/>
          <a:p>
            <a:r>
              <a:rPr lang="en-US" altLang="zh-CN" sz="6000" dirty="0">
                <a:latin typeface="Arial" panose="020B0604020202020204" pitchFamily="34" charset="0"/>
                <a:cs typeface="Arial" panose="020B0604020202020204" pitchFamily="34" charset="0"/>
              </a:rPr>
              <a:t>How to use WDSP predictor?</a:t>
            </a:r>
            <a:endParaRPr lang="zh-CN" altLang="en-US" sz="6000" dirty="0">
              <a:latin typeface="Arial" panose="020B0604020202020204" pitchFamily="34" charset="0"/>
              <a:cs typeface="Arial" panose="020B0604020202020204" pitchFamily="34" charset="0"/>
            </a:endParaRPr>
          </a:p>
        </p:txBody>
      </p:sp>
      <p:sp>
        <p:nvSpPr>
          <p:cNvPr id="3" name="文本框 2">
            <a:extLst>
              <a:ext uri="{FF2B5EF4-FFF2-40B4-BE49-F238E27FC236}">
                <a16:creationId xmlns:a16="http://schemas.microsoft.com/office/drawing/2014/main" id="{7A734B55-8A62-445F-BD36-9263C1C2BC42}"/>
              </a:ext>
            </a:extLst>
          </p:cNvPr>
          <p:cNvSpPr txBox="1"/>
          <p:nvPr/>
        </p:nvSpPr>
        <p:spPr>
          <a:xfrm>
            <a:off x="5049085" y="5698678"/>
            <a:ext cx="6772047"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dirty="0">
                <a:latin typeface="Arial" panose="020B0604020202020204" pitchFamily="34" charset="0"/>
                <a:cs typeface="Arial" panose="020B0604020202020204" pitchFamily="34" charset="0"/>
              </a:rPr>
              <a:t>WDSPdb 3.0  </a:t>
            </a:r>
            <a:r>
              <a:rPr lang="en-US" altLang="zh-CN" sz="2400" dirty="0">
                <a:latin typeface="Arial" panose="020B0604020202020204" pitchFamily="34" charset="0"/>
                <a:cs typeface="Arial" panose="020B0604020202020204" pitchFamily="34" charset="0"/>
                <a:hlinkClick r:id="rId2"/>
              </a:rPr>
              <a:t>http://www.wdspdb.com/wdspdb3/</a:t>
            </a:r>
            <a:endParaRPr lang="en-US" altLang="zh-CN" sz="2400" dirty="0">
              <a:latin typeface="Arial" panose="020B0604020202020204" pitchFamily="34" charset="0"/>
              <a:cs typeface="Arial" panose="020B0604020202020204" pitchFamily="34" charset="0"/>
            </a:endParaRPr>
          </a:p>
        </p:txBody>
      </p:sp>
      <p:sp>
        <p:nvSpPr>
          <p:cNvPr id="2" name="灯片编号占位符 1">
            <a:extLst>
              <a:ext uri="{FF2B5EF4-FFF2-40B4-BE49-F238E27FC236}">
                <a16:creationId xmlns:a16="http://schemas.microsoft.com/office/drawing/2014/main" id="{971B1692-81FB-4C4B-AF70-56C627F32DD4}"/>
              </a:ext>
            </a:extLst>
          </p:cNvPr>
          <p:cNvSpPr>
            <a:spLocks noGrp="1"/>
          </p:cNvSpPr>
          <p:nvPr>
            <p:ph type="sldNum" sz="quarter" idx="12"/>
          </p:nvPr>
        </p:nvSpPr>
        <p:spPr/>
        <p:txBody>
          <a:bodyPr/>
          <a:lstStyle/>
          <a:p>
            <a:fld id="{C5E19DD4-D5B9-4A7B-A7A6-C9D5A836C7C3}" type="slidenum">
              <a:rPr lang="zh-CN" altLang="en-US" smtClean="0"/>
              <a:t>1</a:t>
            </a:fld>
            <a:endParaRPr lang="zh-CN" altLang="en-US"/>
          </a:p>
        </p:txBody>
      </p:sp>
    </p:spTree>
    <p:extLst>
      <p:ext uri="{BB962C8B-B14F-4D97-AF65-F5344CB8AC3E}">
        <p14:creationId xmlns:p14="http://schemas.microsoft.com/office/powerpoint/2010/main" val="114530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BBF93950-D987-480C-8233-415F7F97A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8674" y="716042"/>
            <a:ext cx="9119231" cy="5831463"/>
          </a:xfrm>
          <a:prstGeom prst="rect">
            <a:avLst/>
          </a:prstGeom>
        </p:spPr>
      </p:pic>
      <p:sp>
        <p:nvSpPr>
          <p:cNvPr id="6" name="矩形 5">
            <a:extLst>
              <a:ext uri="{FF2B5EF4-FFF2-40B4-BE49-F238E27FC236}">
                <a16:creationId xmlns:a16="http://schemas.microsoft.com/office/drawing/2014/main" id="{5856DA07-1BAC-4410-A493-CD4878F96364}"/>
              </a:ext>
            </a:extLst>
          </p:cNvPr>
          <p:cNvSpPr/>
          <p:nvPr/>
        </p:nvSpPr>
        <p:spPr>
          <a:xfrm>
            <a:off x="9551871" y="1200576"/>
            <a:ext cx="2347609" cy="721650"/>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Entrance of WDSP predictor in navigation bar</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14" name="矩形 13">
            <a:extLst>
              <a:ext uri="{FF2B5EF4-FFF2-40B4-BE49-F238E27FC236}">
                <a16:creationId xmlns:a16="http://schemas.microsoft.com/office/drawing/2014/main" id="{BEF50A82-4664-414B-89A3-10618D8833C1}"/>
              </a:ext>
            </a:extLst>
          </p:cNvPr>
          <p:cNvSpPr/>
          <p:nvPr/>
        </p:nvSpPr>
        <p:spPr>
          <a:xfrm>
            <a:off x="1181039" y="1175151"/>
            <a:ext cx="2347609" cy="72162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The job name</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25" name="矩形 24">
            <a:extLst>
              <a:ext uri="{FF2B5EF4-FFF2-40B4-BE49-F238E27FC236}">
                <a16:creationId xmlns:a16="http://schemas.microsoft.com/office/drawing/2014/main" id="{A232D2E5-3918-4D2C-A20B-D207D7A4D90E}"/>
              </a:ext>
            </a:extLst>
          </p:cNvPr>
          <p:cNvSpPr/>
          <p:nvPr/>
        </p:nvSpPr>
        <p:spPr>
          <a:xfrm>
            <a:off x="1181040" y="2345781"/>
            <a:ext cx="2347609" cy="721650"/>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Random number seeds for running the predictor</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31" name="矩形 30">
            <a:extLst>
              <a:ext uri="{FF2B5EF4-FFF2-40B4-BE49-F238E27FC236}">
                <a16:creationId xmlns:a16="http://schemas.microsoft.com/office/drawing/2014/main" id="{012CD569-F374-4A91-BC20-21FD806731BB}"/>
              </a:ext>
            </a:extLst>
          </p:cNvPr>
          <p:cNvSpPr/>
          <p:nvPr/>
        </p:nvSpPr>
        <p:spPr>
          <a:xfrm>
            <a:off x="9006931" y="2126716"/>
            <a:ext cx="2358547" cy="721647"/>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Email address to receive prediction result</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16" name="矩形 15">
            <a:extLst>
              <a:ext uri="{FF2B5EF4-FFF2-40B4-BE49-F238E27FC236}">
                <a16:creationId xmlns:a16="http://schemas.microsoft.com/office/drawing/2014/main" id="{3BABAEAB-9ADE-4A80-A8C1-E760A91CB010}"/>
              </a:ext>
            </a:extLst>
          </p:cNvPr>
          <p:cNvSpPr/>
          <p:nvPr/>
        </p:nvSpPr>
        <p:spPr>
          <a:xfrm>
            <a:off x="8995993" y="5161697"/>
            <a:ext cx="2358547" cy="721647"/>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Submit button</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17" name="直接箭头连接符 16">
            <a:extLst>
              <a:ext uri="{FF2B5EF4-FFF2-40B4-BE49-F238E27FC236}">
                <a16:creationId xmlns:a16="http://schemas.microsoft.com/office/drawing/2014/main" id="{EF5C84AE-2CA6-482B-B67A-6FFF7DD43B9C}"/>
              </a:ext>
            </a:extLst>
          </p:cNvPr>
          <p:cNvCxnSpPr>
            <a:cxnSpLocks/>
            <a:stCxn id="16" idx="1"/>
          </p:cNvCxnSpPr>
          <p:nvPr/>
        </p:nvCxnSpPr>
        <p:spPr>
          <a:xfrm flipH="1">
            <a:off x="7398327" y="5522521"/>
            <a:ext cx="1597666"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2E22F40C-F0D8-4626-803C-C246C88C3543}"/>
              </a:ext>
            </a:extLst>
          </p:cNvPr>
          <p:cNvSpPr txBox="1"/>
          <p:nvPr/>
        </p:nvSpPr>
        <p:spPr>
          <a:xfrm>
            <a:off x="109688" y="-35511"/>
            <a:ext cx="6166825"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WDSP predictor</a:t>
            </a:r>
            <a:endParaRPr lang="zh-CN" altLang="en-US" sz="3200" dirty="0">
              <a:latin typeface="Arial" panose="020B0604020202020204" pitchFamily="34" charset="0"/>
              <a:cs typeface="Arial" panose="020B0604020202020204" pitchFamily="34" charset="0"/>
            </a:endParaRPr>
          </a:p>
        </p:txBody>
      </p:sp>
      <p:cxnSp>
        <p:nvCxnSpPr>
          <p:cNvPr id="19" name="直接连接符 18">
            <a:extLst>
              <a:ext uri="{FF2B5EF4-FFF2-40B4-BE49-F238E27FC236}">
                <a16:creationId xmlns:a16="http://schemas.microsoft.com/office/drawing/2014/main" id="{3A54A895-36C9-402E-84D5-D56372C68177}"/>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cxnSp>
        <p:nvCxnSpPr>
          <p:cNvPr id="20" name="直接箭头连接符 19">
            <a:extLst>
              <a:ext uri="{FF2B5EF4-FFF2-40B4-BE49-F238E27FC236}">
                <a16:creationId xmlns:a16="http://schemas.microsoft.com/office/drawing/2014/main" id="{24847604-4B23-4564-89F7-92A147E64A74}"/>
              </a:ext>
            </a:extLst>
          </p:cNvPr>
          <p:cNvCxnSpPr>
            <a:cxnSpLocks/>
          </p:cNvCxnSpPr>
          <p:nvPr/>
        </p:nvCxnSpPr>
        <p:spPr>
          <a:xfrm flipH="1" flipV="1">
            <a:off x="7821227" y="2487539"/>
            <a:ext cx="1185706" cy="2"/>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40004E90-F5C5-4C77-B4A4-D08309EEFCDD}"/>
              </a:ext>
            </a:extLst>
          </p:cNvPr>
          <p:cNvCxnSpPr>
            <a:cxnSpLocks/>
          </p:cNvCxnSpPr>
          <p:nvPr/>
        </p:nvCxnSpPr>
        <p:spPr>
          <a:xfrm flipH="1">
            <a:off x="7821227" y="3598432"/>
            <a:ext cx="1185704"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a16="http://schemas.microsoft.com/office/drawing/2014/main" id="{40235C2A-856F-4ADD-88D8-A5D08B17F25D}"/>
              </a:ext>
            </a:extLst>
          </p:cNvPr>
          <p:cNvSpPr/>
          <p:nvPr/>
        </p:nvSpPr>
        <p:spPr>
          <a:xfrm>
            <a:off x="7681337" y="772860"/>
            <a:ext cx="423976" cy="29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7" name="连接符: 肘形 26">
            <a:extLst>
              <a:ext uri="{FF2B5EF4-FFF2-40B4-BE49-F238E27FC236}">
                <a16:creationId xmlns:a16="http://schemas.microsoft.com/office/drawing/2014/main" id="{F5E634BB-0DB3-4BC4-835F-75C5EE5A388F}"/>
              </a:ext>
            </a:extLst>
          </p:cNvPr>
          <p:cNvCxnSpPr>
            <a:cxnSpLocks/>
            <a:stCxn id="6" idx="1"/>
          </p:cNvCxnSpPr>
          <p:nvPr/>
        </p:nvCxnSpPr>
        <p:spPr>
          <a:xfrm rot="10800000">
            <a:off x="8890351" y="852093"/>
            <a:ext cx="661520" cy="709308"/>
          </a:xfrm>
          <a:prstGeom prst="bentConnector2">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7" name="矩形 56">
            <a:extLst>
              <a:ext uri="{FF2B5EF4-FFF2-40B4-BE49-F238E27FC236}">
                <a16:creationId xmlns:a16="http://schemas.microsoft.com/office/drawing/2014/main" id="{30C7863E-EE9C-4D47-8FD8-BA0CF0491BB5}"/>
              </a:ext>
            </a:extLst>
          </p:cNvPr>
          <p:cNvSpPr/>
          <p:nvPr/>
        </p:nvSpPr>
        <p:spPr>
          <a:xfrm>
            <a:off x="1187020" y="3604233"/>
            <a:ext cx="2347609" cy="72162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BLAST searching database</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58" name="直接箭头连接符 57">
            <a:extLst>
              <a:ext uri="{FF2B5EF4-FFF2-40B4-BE49-F238E27FC236}">
                <a16:creationId xmlns:a16="http://schemas.microsoft.com/office/drawing/2014/main" id="{EBEA2ED8-9996-4C30-B706-6E11420A14E9}"/>
              </a:ext>
            </a:extLst>
          </p:cNvPr>
          <p:cNvCxnSpPr>
            <a:cxnSpLocks/>
          </p:cNvCxnSpPr>
          <p:nvPr/>
        </p:nvCxnSpPr>
        <p:spPr>
          <a:xfrm flipV="1">
            <a:off x="3554208" y="2706607"/>
            <a:ext cx="635960" cy="1"/>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0" name="连接符: 肘形 59">
            <a:extLst>
              <a:ext uri="{FF2B5EF4-FFF2-40B4-BE49-F238E27FC236}">
                <a16:creationId xmlns:a16="http://schemas.microsoft.com/office/drawing/2014/main" id="{0AC30740-75E4-481A-BDC3-73E4E4A1C495}"/>
              </a:ext>
            </a:extLst>
          </p:cNvPr>
          <p:cNvCxnSpPr>
            <a:cxnSpLocks/>
            <a:stCxn id="14" idx="3"/>
          </p:cNvCxnSpPr>
          <p:nvPr/>
        </p:nvCxnSpPr>
        <p:spPr>
          <a:xfrm>
            <a:off x="3528648" y="1535964"/>
            <a:ext cx="661520" cy="476336"/>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5" name="连接符: 肘形 64">
            <a:extLst>
              <a:ext uri="{FF2B5EF4-FFF2-40B4-BE49-F238E27FC236}">
                <a16:creationId xmlns:a16="http://schemas.microsoft.com/office/drawing/2014/main" id="{E7D942DB-097A-4744-B6A4-DA3FF5110809}"/>
              </a:ext>
            </a:extLst>
          </p:cNvPr>
          <p:cNvCxnSpPr>
            <a:cxnSpLocks/>
            <a:stCxn id="57" idx="3"/>
            <a:endCxn id="70" idx="1"/>
          </p:cNvCxnSpPr>
          <p:nvPr/>
        </p:nvCxnSpPr>
        <p:spPr>
          <a:xfrm flipV="1">
            <a:off x="3534629" y="2947934"/>
            <a:ext cx="657119" cy="1017112"/>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0" name="矩形 69">
            <a:extLst>
              <a:ext uri="{FF2B5EF4-FFF2-40B4-BE49-F238E27FC236}">
                <a16:creationId xmlns:a16="http://schemas.microsoft.com/office/drawing/2014/main" id="{25CCB825-980D-4296-A4D0-1FC482DCA4C9}"/>
              </a:ext>
            </a:extLst>
          </p:cNvPr>
          <p:cNvSpPr/>
          <p:nvPr/>
        </p:nvSpPr>
        <p:spPr>
          <a:xfrm>
            <a:off x="4191748" y="2801803"/>
            <a:ext cx="423976" cy="29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矩形 75">
            <a:extLst>
              <a:ext uri="{FF2B5EF4-FFF2-40B4-BE49-F238E27FC236}">
                <a16:creationId xmlns:a16="http://schemas.microsoft.com/office/drawing/2014/main" id="{08100073-5857-4F7D-B62F-60AC0A56585C}"/>
              </a:ext>
            </a:extLst>
          </p:cNvPr>
          <p:cNvSpPr/>
          <p:nvPr/>
        </p:nvSpPr>
        <p:spPr>
          <a:xfrm>
            <a:off x="1181038" y="4549703"/>
            <a:ext cx="2347609" cy="72162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Inputting sequences for predicting</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77" name="直接箭头连接符 76">
            <a:extLst>
              <a:ext uri="{FF2B5EF4-FFF2-40B4-BE49-F238E27FC236}">
                <a16:creationId xmlns:a16="http://schemas.microsoft.com/office/drawing/2014/main" id="{C64C3FED-CD21-4289-90BB-9D477F4C6D8A}"/>
              </a:ext>
            </a:extLst>
          </p:cNvPr>
          <p:cNvCxnSpPr>
            <a:cxnSpLocks/>
          </p:cNvCxnSpPr>
          <p:nvPr/>
        </p:nvCxnSpPr>
        <p:spPr>
          <a:xfrm flipV="1">
            <a:off x="3528647" y="4910515"/>
            <a:ext cx="635960" cy="1"/>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9" name="矩形 78">
            <a:extLst>
              <a:ext uri="{FF2B5EF4-FFF2-40B4-BE49-F238E27FC236}">
                <a16:creationId xmlns:a16="http://schemas.microsoft.com/office/drawing/2014/main" id="{87501724-CF37-44AA-BF43-CDC2709545A1}"/>
              </a:ext>
            </a:extLst>
          </p:cNvPr>
          <p:cNvSpPr/>
          <p:nvPr/>
        </p:nvSpPr>
        <p:spPr>
          <a:xfrm>
            <a:off x="9006931" y="3243398"/>
            <a:ext cx="2358547" cy="721647"/>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Arial" panose="020B0604020202020204" pitchFamily="34" charset="0"/>
                <a:cs typeface="Arial" panose="020B0604020202020204" pitchFamily="34" charset="0"/>
              </a:rPr>
              <a:t>Usage of the WDSP predictor</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2" name="灯片编号占位符 1">
            <a:extLst>
              <a:ext uri="{FF2B5EF4-FFF2-40B4-BE49-F238E27FC236}">
                <a16:creationId xmlns:a16="http://schemas.microsoft.com/office/drawing/2014/main" id="{A7ADC05E-8641-4E67-B6D1-A356DAF1C8F5}"/>
              </a:ext>
            </a:extLst>
          </p:cNvPr>
          <p:cNvSpPr>
            <a:spLocks noGrp="1"/>
          </p:cNvSpPr>
          <p:nvPr>
            <p:ph type="sldNum" sz="quarter" idx="12"/>
          </p:nvPr>
        </p:nvSpPr>
        <p:spPr/>
        <p:txBody>
          <a:bodyPr/>
          <a:lstStyle/>
          <a:p>
            <a:fld id="{C5E19DD4-D5B9-4A7B-A7A6-C9D5A836C7C3}" type="slidenum">
              <a:rPr lang="zh-CN" altLang="en-US" smtClean="0"/>
              <a:t>2</a:t>
            </a:fld>
            <a:endParaRPr lang="zh-CN" altLang="en-US"/>
          </a:p>
        </p:txBody>
      </p:sp>
    </p:spTree>
    <p:extLst>
      <p:ext uri="{BB962C8B-B14F-4D97-AF65-F5344CB8AC3E}">
        <p14:creationId xmlns:p14="http://schemas.microsoft.com/office/powerpoint/2010/main" val="85004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D84A31ED-71E8-4106-AD16-B7B74CDCDC04}"/>
              </a:ext>
            </a:extLst>
          </p:cNvPr>
          <p:cNvPicPr>
            <a:picLocks noChangeAspect="1"/>
          </p:cNvPicPr>
          <p:nvPr/>
        </p:nvPicPr>
        <p:blipFill rotWithShape="1">
          <a:blip r:embed="rId2">
            <a:extLst>
              <a:ext uri="{28A0092B-C50C-407E-A947-70E740481C1C}">
                <a14:useLocalDpi xmlns:a14="http://schemas.microsoft.com/office/drawing/2010/main" val="0"/>
              </a:ext>
            </a:extLst>
          </a:blip>
          <a:srcRect l="18389" t="4480" r="28132" b="9635"/>
          <a:stretch/>
        </p:blipFill>
        <p:spPr>
          <a:xfrm>
            <a:off x="6236932" y="564135"/>
            <a:ext cx="5735426" cy="5889990"/>
          </a:xfrm>
          <a:prstGeom prst="rect">
            <a:avLst/>
          </a:prstGeom>
        </p:spPr>
      </p:pic>
      <p:sp>
        <p:nvSpPr>
          <p:cNvPr id="6" name="文本框 5">
            <a:extLst>
              <a:ext uri="{FF2B5EF4-FFF2-40B4-BE49-F238E27FC236}">
                <a16:creationId xmlns:a16="http://schemas.microsoft.com/office/drawing/2014/main" id="{A6B6AAE4-CEE2-4674-B0B3-E13028F2DF88}"/>
              </a:ext>
            </a:extLst>
          </p:cNvPr>
          <p:cNvSpPr txBox="1"/>
          <p:nvPr/>
        </p:nvSpPr>
        <p:spPr>
          <a:xfrm>
            <a:off x="197909" y="6115571"/>
            <a:ext cx="5735426" cy="338554"/>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defPPr>
              <a:defRPr lang="zh-CN"/>
            </a:defPPr>
            <a:lvl1pPr marL="342900" indent="-342900">
              <a:spcAft>
                <a:spcPts val="600"/>
              </a:spcAft>
              <a:buFont typeface="+mj-lt"/>
              <a:buAutoNum type="arabicPeriod"/>
              <a:defRPr sz="1600">
                <a:latin typeface="Arial" panose="020B0604020202020204" pitchFamily="34" charset="0"/>
                <a:cs typeface="Arial" panose="020B0604020202020204" pitchFamily="34" charset="0"/>
              </a:defRPr>
            </a:lvl1pPr>
          </a:lstStyle>
          <a:p>
            <a:pPr>
              <a:buFont typeface="+mj-lt"/>
              <a:buAutoNum type="arabicPeriod" startAt="6"/>
            </a:pPr>
            <a:r>
              <a:rPr lang="en-US" altLang="zh-CN" dirty="0"/>
              <a:t>Click the button “SUBMIT” to submit the job</a:t>
            </a:r>
          </a:p>
        </p:txBody>
      </p:sp>
      <p:sp>
        <p:nvSpPr>
          <p:cNvPr id="2" name="矩形 1">
            <a:extLst>
              <a:ext uri="{FF2B5EF4-FFF2-40B4-BE49-F238E27FC236}">
                <a16:creationId xmlns:a16="http://schemas.microsoft.com/office/drawing/2014/main" id="{764996F5-AC8E-4F24-9D80-B7ADB6986898}"/>
              </a:ext>
            </a:extLst>
          </p:cNvPr>
          <p:cNvSpPr/>
          <p:nvPr/>
        </p:nvSpPr>
        <p:spPr>
          <a:xfrm>
            <a:off x="197909" y="761307"/>
            <a:ext cx="5718384" cy="58477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p>
            <a:pPr marL="342900" indent="-342900">
              <a:spcAft>
                <a:spcPts val="600"/>
              </a:spcAft>
              <a:buFont typeface="+mj-lt"/>
              <a:buAutoNum type="arabicPeriod"/>
            </a:pPr>
            <a:r>
              <a:rPr lang="en-US" altLang="zh-CN" sz="1600" dirty="0">
                <a:latin typeface="Arial" panose="020B0604020202020204" pitchFamily="34" charset="0"/>
                <a:cs typeface="Arial" panose="020B0604020202020204" pitchFamily="34" charset="0"/>
              </a:rPr>
              <a:t>Input the job name. The length of name should be  shorter than 20. </a:t>
            </a:r>
          </a:p>
        </p:txBody>
      </p:sp>
      <p:sp>
        <p:nvSpPr>
          <p:cNvPr id="3" name="矩形 2">
            <a:extLst>
              <a:ext uri="{FF2B5EF4-FFF2-40B4-BE49-F238E27FC236}">
                <a16:creationId xmlns:a16="http://schemas.microsoft.com/office/drawing/2014/main" id="{16817791-1EC4-4416-98E6-001D21427726}"/>
              </a:ext>
            </a:extLst>
          </p:cNvPr>
          <p:cNvSpPr/>
          <p:nvPr/>
        </p:nvSpPr>
        <p:spPr>
          <a:xfrm>
            <a:off x="183339" y="1919557"/>
            <a:ext cx="5732372" cy="830997"/>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p>
            <a:pPr marL="342900" indent="-342900">
              <a:spcAft>
                <a:spcPts val="600"/>
              </a:spcAft>
              <a:buFont typeface="+mj-lt"/>
              <a:buAutoNum type="arabicPeriod" startAt="2"/>
            </a:pPr>
            <a:r>
              <a:rPr lang="en-US" altLang="zh-CN" sz="1600" dirty="0">
                <a:latin typeface="Arial" panose="020B0604020202020204" pitchFamily="34" charset="0"/>
                <a:cs typeface="Arial" panose="020B0604020202020204" pitchFamily="34" charset="0"/>
              </a:rPr>
              <a:t>Leave an email address for receiving the prediction results. The server will check if you have entered a valid address. </a:t>
            </a:r>
          </a:p>
        </p:txBody>
      </p:sp>
      <p:sp>
        <p:nvSpPr>
          <p:cNvPr id="7" name="矩形 6">
            <a:extLst>
              <a:ext uri="{FF2B5EF4-FFF2-40B4-BE49-F238E27FC236}">
                <a16:creationId xmlns:a16="http://schemas.microsoft.com/office/drawing/2014/main" id="{BE41E246-AF4C-49AB-B389-97147B62E3C9}"/>
              </a:ext>
            </a:extLst>
          </p:cNvPr>
          <p:cNvSpPr/>
          <p:nvPr/>
        </p:nvSpPr>
        <p:spPr>
          <a:xfrm>
            <a:off x="197909" y="3100218"/>
            <a:ext cx="5735424" cy="58477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p>
            <a:pPr marL="342900" indent="-342900">
              <a:spcAft>
                <a:spcPts val="600"/>
              </a:spcAft>
              <a:buFont typeface="+mj-lt"/>
              <a:buAutoNum type="arabicPeriod" startAt="3"/>
            </a:pPr>
            <a:r>
              <a:rPr lang="en-US" altLang="zh-CN" sz="1600" dirty="0">
                <a:latin typeface="Arial" panose="020B0604020202020204" pitchFamily="34" charset="0"/>
                <a:cs typeface="Arial" panose="020B0604020202020204" pitchFamily="34" charset="0"/>
              </a:rPr>
              <a:t>Choose the random seed(s) for WDSP running.  And the predictor will output the result having the highest score.</a:t>
            </a:r>
          </a:p>
        </p:txBody>
      </p:sp>
      <p:sp>
        <p:nvSpPr>
          <p:cNvPr id="8" name="矩形 7">
            <a:extLst>
              <a:ext uri="{FF2B5EF4-FFF2-40B4-BE49-F238E27FC236}">
                <a16:creationId xmlns:a16="http://schemas.microsoft.com/office/drawing/2014/main" id="{7E04D708-AC84-4DFE-A388-9F49957C29CC}"/>
              </a:ext>
            </a:extLst>
          </p:cNvPr>
          <p:cNvSpPr/>
          <p:nvPr/>
        </p:nvSpPr>
        <p:spPr>
          <a:xfrm>
            <a:off x="180287" y="4039363"/>
            <a:ext cx="5735424" cy="338554"/>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p>
            <a:pPr marL="342900" indent="-342900">
              <a:spcAft>
                <a:spcPts val="600"/>
              </a:spcAft>
              <a:buFont typeface="+mj-lt"/>
              <a:buAutoNum type="arabicPeriod" startAt="4"/>
            </a:pPr>
            <a:r>
              <a:rPr lang="en-US" altLang="zh-CN" sz="1600" dirty="0">
                <a:latin typeface="Arial" panose="020B0604020202020204" pitchFamily="34" charset="0"/>
                <a:cs typeface="Arial" panose="020B0604020202020204" pitchFamily="34" charset="0"/>
              </a:rPr>
              <a:t>Select the sequence database for running PSIBLAST</a:t>
            </a:r>
          </a:p>
        </p:txBody>
      </p:sp>
      <p:sp>
        <p:nvSpPr>
          <p:cNvPr id="9" name="矩形 8">
            <a:extLst>
              <a:ext uri="{FF2B5EF4-FFF2-40B4-BE49-F238E27FC236}">
                <a16:creationId xmlns:a16="http://schemas.microsoft.com/office/drawing/2014/main" id="{AFF84717-4301-4BA4-B36B-903BCEB1EE85}"/>
              </a:ext>
            </a:extLst>
          </p:cNvPr>
          <p:cNvSpPr/>
          <p:nvPr/>
        </p:nvSpPr>
        <p:spPr>
          <a:xfrm>
            <a:off x="180287" y="4732994"/>
            <a:ext cx="5735424" cy="132343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txBody>
          <a:bodyPr wrap="square" rtlCol="0">
            <a:spAutoFit/>
          </a:bodyPr>
          <a:lstStyle/>
          <a:p>
            <a:pPr marL="342900" indent="-342900">
              <a:spcAft>
                <a:spcPts val="600"/>
              </a:spcAft>
              <a:buFont typeface="+mj-lt"/>
              <a:buAutoNum type="arabicPeriod" startAt="5"/>
            </a:pPr>
            <a:r>
              <a:rPr lang="en-US" altLang="zh-CN" sz="1600" dirty="0">
                <a:latin typeface="Arial" panose="020B0604020202020204" pitchFamily="34" charset="0"/>
                <a:cs typeface="Arial" panose="020B0604020202020204" pitchFamily="34" charset="0"/>
              </a:rPr>
              <a:t>Input the protein sequences in standard FASTA format. The unnatural amino acids are not allowed. Only one sequence will be submitted to WDSP.  If two or more sequences are inputted, only the first one will be run.  The length must be &gt;= 40 residues.</a:t>
            </a:r>
          </a:p>
        </p:txBody>
      </p:sp>
      <p:cxnSp>
        <p:nvCxnSpPr>
          <p:cNvPr id="13" name="直接箭头连接符 12">
            <a:extLst>
              <a:ext uri="{FF2B5EF4-FFF2-40B4-BE49-F238E27FC236}">
                <a16:creationId xmlns:a16="http://schemas.microsoft.com/office/drawing/2014/main" id="{890F324C-0AC6-45A9-9113-B47F1378526D}"/>
              </a:ext>
            </a:extLst>
          </p:cNvPr>
          <p:cNvCxnSpPr>
            <a:cxnSpLocks/>
          </p:cNvCxnSpPr>
          <p:nvPr/>
        </p:nvCxnSpPr>
        <p:spPr>
          <a:xfrm>
            <a:off x="5906811" y="2302375"/>
            <a:ext cx="424172"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669020FD-BA74-40ED-AFA3-ABF4A0616E9C}"/>
              </a:ext>
            </a:extLst>
          </p:cNvPr>
          <p:cNvSpPr txBox="1"/>
          <p:nvPr/>
        </p:nvSpPr>
        <p:spPr>
          <a:xfrm>
            <a:off x="109688" y="-35511"/>
            <a:ext cx="11582203"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pipeline of using WDSP predictor</a:t>
            </a:r>
            <a:endParaRPr lang="zh-CN" altLang="en-US" sz="3200" dirty="0">
              <a:latin typeface="Arial" panose="020B0604020202020204" pitchFamily="34" charset="0"/>
              <a:cs typeface="Arial" panose="020B0604020202020204" pitchFamily="34" charset="0"/>
            </a:endParaRPr>
          </a:p>
        </p:txBody>
      </p:sp>
      <p:sp>
        <p:nvSpPr>
          <p:cNvPr id="38" name="矩形 37">
            <a:extLst>
              <a:ext uri="{FF2B5EF4-FFF2-40B4-BE49-F238E27FC236}">
                <a16:creationId xmlns:a16="http://schemas.microsoft.com/office/drawing/2014/main" id="{5BC83EAD-C9BC-4BBF-AF92-8B3270ACEBAF}"/>
              </a:ext>
            </a:extLst>
          </p:cNvPr>
          <p:cNvSpPr/>
          <p:nvPr/>
        </p:nvSpPr>
        <p:spPr>
          <a:xfrm>
            <a:off x="6356408" y="1547381"/>
            <a:ext cx="532664" cy="29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9" name="连接符: 肘形 48">
            <a:extLst>
              <a:ext uri="{FF2B5EF4-FFF2-40B4-BE49-F238E27FC236}">
                <a16:creationId xmlns:a16="http://schemas.microsoft.com/office/drawing/2014/main" id="{13ABCAA4-DC4A-4499-981C-61FA97082F5D}"/>
              </a:ext>
            </a:extLst>
          </p:cNvPr>
          <p:cNvCxnSpPr>
            <a:cxnSpLocks/>
            <a:stCxn id="2" idx="3"/>
          </p:cNvCxnSpPr>
          <p:nvPr/>
        </p:nvCxnSpPr>
        <p:spPr>
          <a:xfrm>
            <a:off x="5916293" y="1053695"/>
            <a:ext cx="681022" cy="555919"/>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7" name="连接符: 肘形 56">
            <a:extLst>
              <a:ext uri="{FF2B5EF4-FFF2-40B4-BE49-F238E27FC236}">
                <a16:creationId xmlns:a16="http://schemas.microsoft.com/office/drawing/2014/main" id="{ADCEACF5-98DE-45A7-838F-EC2C806DB9E9}"/>
              </a:ext>
            </a:extLst>
          </p:cNvPr>
          <p:cNvCxnSpPr>
            <a:cxnSpLocks/>
            <a:stCxn id="7" idx="3"/>
            <a:endCxn id="61" idx="1"/>
          </p:cNvCxnSpPr>
          <p:nvPr/>
        </p:nvCxnSpPr>
        <p:spPr>
          <a:xfrm flipV="1">
            <a:off x="5933333" y="2567218"/>
            <a:ext cx="397650" cy="825388"/>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1" name="矩形 60">
            <a:extLst>
              <a:ext uri="{FF2B5EF4-FFF2-40B4-BE49-F238E27FC236}">
                <a16:creationId xmlns:a16="http://schemas.microsoft.com/office/drawing/2014/main" id="{95877088-0F0A-4BFF-AF07-772223FB3768}"/>
              </a:ext>
            </a:extLst>
          </p:cNvPr>
          <p:cNvSpPr/>
          <p:nvPr/>
        </p:nvSpPr>
        <p:spPr>
          <a:xfrm>
            <a:off x="6330983" y="2421087"/>
            <a:ext cx="532664" cy="29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0" name="连接符: 肘形 69">
            <a:extLst>
              <a:ext uri="{FF2B5EF4-FFF2-40B4-BE49-F238E27FC236}">
                <a16:creationId xmlns:a16="http://schemas.microsoft.com/office/drawing/2014/main" id="{36A034DA-C5B8-4F01-BADA-78E520B5E6B7}"/>
              </a:ext>
            </a:extLst>
          </p:cNvPr>
          <p:cNvCxnSpPr>
            <a:cxnSpLocks/>
            <a:stCxn id="8" idx="3"/>
          </p:cNvCxnSpPr>
          <p:nvPr/>
        </p:nvCxnSpPr>
        <p:spPr>
          <a:xfrm flipV="1">
            <a:off x="5915711" y="3006817"/>
            <a:ext cx="2895240" cy="1201823"/>
          </a:xfrm>
          <a:prstGeom prst="bentConnector2">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DA05F00A-7034-4CF9-A795-E3A37987D8BD}"/>
              </a:ext>
            </a:extLst>
          </p:cNvPr>
          <p:cNvSpPr/>
          <p:nvPr/>
        </p:nvSpPr>
        <p:spPr>
          <a:xfrm>
            <a:off x="6344971" y="2685929"/>
            <a:ext cx="400702" cy="29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9" name="直接箭头连接符 88">
            <a:extLst>
              <a:ext uri="{FF2B5EF4-FFF2-40B4-BE49-F238E27FC236}">
                <a16:creationId xmlns:a16="http://schemas.microsoft.com/office/drawing/2014/main" id="{AEECEC0E-2543-4EF0-810A-39C5EBA2D58E}"/>
              </a:ext>
            </a:extLst>
          </p:cNvPr>
          <p:cNvCxnSpPr>
            <a:cxnSpLocks/>
          </p:cNvCxnSpPr>
          <p:nvPr/>
        </p:nvCxnSpPr>
        <p:spPr>
          <a:xfrm>
            <a:off x="5918544" y="5271603"/>
            <a:ext cx="424172"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6" name="直接连接符 95">
            <a:extLst>
              <a:ext uri="{FF2B5EF4-FFF2-40B4-BE49-F238E27FC236}">
                <a16:creationId xmlns:a16="http://schemas.microsoft.com/office/drawing/2014/main" id="{43DC5F0F-CDD2-4A11-A670-4F1E25656866}"/>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sp>
        <p:nvSpPr>
          <p:cNvPr id="5" name="灯片编号占位符 4">
            <a:extLst>
              <a:ext uri="{FF2B5EF4-FFF2-40B4-BE49-F238E27FC236}">
                <a16:creationId xmlns:a16="http://schemas.microsoft.com/office/drawing/2014/main" id="{EA37B8C8-BCA1-4C0C-8F90-978CFA89F74D}"/>
              </a:ext>
            </a:extLst>
          </p:cNvPr>
          <p:cNvSpPr>
            <a:spLocks noGrp="1"/>
          </p:cNvSpPr>
          <p:nvPr>
            <p:ph type="sldNum" sz="quarter" idx="12"/>
          </p:nvPr>
        </p:nvSpPr>
        <p:spPr/>
        <p:txBody>
          <a:bodyPr/>
          <a:lstStyle/>
          <a:p>
            <a:fld id="{C5E19DD4-D5B9-4A7B-A7A6-C9D5A836C7C3}" type="slidenum">
              <a:rPr lang="zh-CN" altLang="en-US" smtClean="0"/>
              <a:t>3</a:t>
            </a:fld>
            <a:endParaRPr lang="zh-CN" altLang="en-US"/>
          </a:p>
        </p:txBody>
      </p:sp>
      <p:cxnSp>
        <p:nvCxnSpPr>
          <p:cNvPr id="19" name="连接符: 肘形 18">
            <a:extLst>
              <a:ext uri="{FF2B5EF4-FFF2-40B4-BE49-F238E27FC236}">
                <a16:creationId xmlns:a16="http://schemas.microsoft.com/office/drawing/2014/main" id="{E34D2AD1-D2DC-4EC7-BAAA-E6DB6CFB6263}"/>
              </a:ext>
            </a:extLst>
          </p:cNvPr>
          <p:cNvCxnSpPr>
            <a:endCxn id="6" idx="3"/>
          </p:cNvCxnSpPr>
          <p:nvPr/>
        </p:nvCxnSpPr>
        <p:spPr>
          <a:xfrm rot="10800000" flipV="1">
            <a:off x="5933336" y="6194414"/>
            <a:ext cx="3999937" cy="90433"/>
          </a:xfrm>
          <a:prstGeom prst="bentConnector3">
            <a:avLst/>
          </a:prstGeom>
          <a:ln w="28575">
            <a:solidFill>
              <a:srgbClr val="C7507C"/>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08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31BE5173-02C4-4495-9A08-8665E90B8BAE}"/>
              </a:ext>
            </a:extLst>
          </p:cNvPr>
          <p:cNvPicPr>
            <a:picLocks noChangeAspect="1"/>
          </p:cNvPicPr>
          <p:nvPr/>
        </p:nvPicPr>
        <p:blipFill>
          <a:blip r:embed="rId2"/>
          <a:stretch>
            <a:fillRect/>
          </a:stretch>
        </p:blipFill>
        <p:spPr>
          <a:xfrm>
            <a:off x="670227" y="1258513"/>
            <a:ext cx="10351032" cy="4565885"/>
          </a:xfrm>
          <a:prstGeom prst="rect">
            <a:avLst/>
          </a:prstGeom>
        </p:spPr>
      </p:pic>
      <p:sp>
        <p:nvSpPr>
          <p:cNvPr id="8" name="文本框 7">
            <a:extLst>
              <a:ext uri="{FF2B5EF4-FFF2-40B4-BE49-F238E27FC236}">
                <a16:creationId xmlns:a16="http://schemas.microsoft.com/office/drawing/2014/main" id="{92425D5C-43BB-4764-B67A-4445448C20BD}"/>
              </a:ext>
            </a:extLst>
          </p:cNvPr>
          <p:cNvSpPr txBox="1"/>
          <p:nvPr/>
        </p:nvSpPr>
        <p:spPr>
          <a:xfrm>
            <a:off x="260607" y="706114"/>
            <a:ext cx="11378376" cy="400110"/>
          </a:xfrm>
          <a:prstGeom prst="rect">
            <a:avLst/>
          </a:prstGeom>
          <a:noFill/>
        </p:spPr>
        <p:txBody>
          <a:bodyPr wrap="square" rtlCol="0">
            <a:spAutoFit/>
          </a:bodyPr>
          <a:lstStyle/>
          <a:p>
            <a:r>
              <a:rPr lang="en-US" altLang="zh-CN" sz="2000" dirty="0">
                <a:latin typeface="Arial" panose="020B0604020202020204" pitchFamily="34" charset="0"/>
                <a:cs typeface="Arial" panose="020B0604020202020204" pitchFamily="34" charset="0"/>
              </a:rPr>
              <a:t>After the job submitted, the predictor will jump to the page including the result information</a:t>
            </a:r>
            <a:endParaRPr lang="zh-CN" altLang="en-US" sz="2000" dirty="0">
              <a:latin typeface="Arial" panose="020B0604020202020204" pitchFamily="34" charset="0"/>
              <a:cs typeface="Arial" panose="020B0604020202020204" pitchFamily="34" charset="0"/>
            </a:endParaRPr>
          </a:p>
        </p:txBody>
      </p:sp>
      <p:cxnSp>
        <p:nvCxnSpPr>
          <p:cNvPr id="10" name="直接箭头连接符 9">
            <a:extLst>
              <a:ext uri="{FF2B5EF4-FFF2-40B4-BE49-F238E27FC236}">
                <a16:creationId xmlns:a16="http://schemas.microsoft.com/office/drawing/2014/main" id="{871FADEB-A561-4F7B-961E-782D685A04E6}"/>
              </a:ext>
            </a:extLst>
          </p:cNvPr>
          <p:cNvCxnSpPr>
            <a:cxnSpLocks/>
          </p:cNvCxnSpPr>
          <p:nvPr/>
        </p:nvCxnSpPr>
        <p:spPr>
          <a:xfrm flipH="1">
            <a:off x="4729739" y="2464549"/>
            <a:ext cx="974435"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228D23ED-AF26-40F9-91DB-5057E4D15BBA}"/>
              </a:ext>
            </a:extLst>
          </p:cNvPr>
          <p:cNvSpPr txBox="1"/>
          <p:nvPr/>
        </p:nvSpPr>
        <p:spPr>
          <a:xfrm>
            <a:off x="109688" y="-35511"/>
            <a:ext cx="6166825"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link to the job result</a:t>
            </a:r>
            <a:endParaRPr lang="zh-CN" altLang="en-US" sz="3200" dirty="0">
              <a:latin typeface="Arial" panose="020B0604020202020204" pitchFamily="34" charset="0"/>
              <a:cs typeface="Arial" panose="020B0604020202020204" pitchFamily="34" charset="0"/>
            </a:endParaRPr>
          </a:p>
        </p:txBody>
      </p:sp>
      <p:cxnSp>
        <p:nvCxnSpPr>
          <p:cNvPr id="16" name="直接连接符 15">
            <a:extLst>
              <a:ext uri="{FF2B5EF4-FFF2-40B4-BE49-F238E27FC236}">
                <a16:creationId xmlns:a16="http://schemas.microsoft.com/office/drawing/2014/main" id="{F93C36D6-9D05-4734-A2FF-AAC999E5D0A7}"/>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sp>
        <p:nvSpPr>
          <p:cNvPr id="17" name="矩形 16">
            <a:extLst>
              <a:ext uri="{FF2B5EF4-FFF2-40B4-BE49-F238E27FC236}">
                <a16:creationId xmlns:a16="http://schemas.microsoft.com/office/drawing/2014/main" id="{A2A97891-A528-4A51-9CAD-BB9FEE8CDB4D}"/>
              </a:ext>
            </a:extLst>
          </p:cNvPr>
          <p:cNvSpPr/>
          <p:nvPr/>
        </p:nvSpPr>
        <p:spPr>
          <a:xfrm>
            <a:off x="5697316" y="2164549"/>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job name submitted </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18" name="矩形 17">
            <a:extLst>
              <a:ext uri="{FF2B5EF4-FFF2-40B4-BE49-F238E27FC236}">
                <a16:creationId xmlns:a16="http://schemas.microsoft.com/office/drawing/2014/main" id="{53AEF940-8739-49D1-B587-FCDE6078CF5D}"/>
              </a:ext>
            </a:extLst>
          </p:cNvPr>
          <p:cNvSpPr/>
          <p:nvPr/>
        </p:nvSpPr>
        <p:spPr>
          <a:xfrm>
            <a:off x="7261858" y="3082907"/>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link to the result page</a:t>
            </a:r>
          </a:p>
        </p:txBody>
      </p:sp>
      <p:cxnSp>
        <p:nvCxnSpPr>
          <p:cNvPr id="20" name="连接符: 肘形 19">
            <a:extLst>
              <a:ext uri="{FF2B5EF4-FFF2-40B4-BE49-F238E27FC236}">
                <a16:creationId xmlns:a16="http://schemas.microsoft.com/office/drawing/2014/main" id="{9037974C-C467-45F0-93F0-0E67B2AD47A1}"/>
              </a:ext>
            </a:extLst>
          </p:cNvPr>
          <p:cNvCxnSpPr>
            <a:cxnSpLocks/>
            <a:stCxn id="18" idx="1"/>
          </p:cNvCxnSpPr>
          <p:nvPr/>
        </p:nvCxnSpPr>
        <p:spPr>
          <a:xfrm rot="10800000" flipV="1">
            <a:off x="4543124" y="3382906"/>
            <a:ext cx="2718734" cy="587677"/>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矩形 21">
            <a:extLst>
              <a:ext uri="{FF2B5EF4-FFF2-40B4-BE49-F238E27FC236}">
                <a16:creationId xmlns:a16="http://schemas.microsoft.com/office/drawing/2014/main" id="{F598D454-5BCE-4380-B7AC-1FDB7A74D352}"/>
              </a:ext>
            </a:extLst>
          </p:cNvPr>
          <p:cNvSpPr/>
          <p:nvPr/>
        </p:nvSpPr>
        <p:spPr>
          <a:xfrm>
            <a:off x="7344238" y="4001266"/>
            <a:ext cx="2994735" cy="718655"/>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email address for receiving to the link of prediction result</a:t>
            </a:r>
          </a:p>
        </p:txBody>
      </p:sp>
      <p:cxnSp>
        <p:nvCxnSpPr>
          <p:cNvPr id="24" name="连接符: 肘形 23">
            <a:extLst>
              <a:ext uri="{FF2B5EF4-FFF2-40B4-BE49-F238E27FC236}">
                <a16:creationId xmlns:a16="http://schemas.microsoft.com/office/drawing/2014/main" id="{8446FD60-A431-4B49-8D8D-00F7488E7618}"/>
              </a:ext>
            </a:extLst>
          </p:cNvPr>
          <p:cNvCxnSpPr>
            <a:cxnSpLocks/>
          </p:cNvCxnSpPr>
          <p:nvPr/>
        </p:nvCxnSpPr>
        <p:spPr>
          <a:xfrm rot="10800000">
            <a:off x="4729740" y="4360596"/>
            <a:ext cx="2614499" cy="105747"/>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灯片编号占位符 1">
            <a:extLst>
              <a:ext uri="{FF2B5EF4-FFF2-40B4-BE49-F238E27FC236}">
                <a16:creationId xmlns:a16="http://schemas.microsoft.com/office/drawing/2014/main" id="{81AB9B5E-DEE7-4EF8-95C4-0074C2652DB8}"/>
              </a:ext>
            </a:extLst>
          </p:cNvPr>
          <p:cNvSpPr>
            <a:spLocks noGrp="1"/>
          </p:cNvSpPr>
          <p:nvPr>
            <p:ph type="sldNum" sz="quarter" idx="12"/>
          </p:nvPr>
        </p:nvSpPr>
        <p:spPr/>
        <p:txBody>
          <a:bodyPr/>
          <a:lstStyle/>
          <a:p>
            <a:fld id="{C5E19DD4-D5B9-4A7B-A7A6-C9D5A836C7C3}" type="slidenum">
              <a:rPr lang="zh-CN" altLang="en-US" smtClean="0"/>
              <a:t>4</a:t>
            </a:fld>
            <a:endParaRPr lang="zh-CN" altLang="en-US"/>
          </a:p>
        </p:txBody>
      </p:sp>
      <p:sp>
        <p:nvSpPr>
          <p:cNvPr id="21" name="矩形 20">
            <a:extLst>
              <a:ext uri="{FF2B5EF4-FFF2-40B4-BE49-F238E27FC236}">
                <a16:creationId xmlns:a16="http://schemas.microsoft.com/office/drawing/2014/main" id="{827DCF9D-1B73-42DE-B897-62D691187823}"/>
              </a:ext>
            </a:extLst>
          </p:cNvPr>
          <p:cNvSpPr/>
          <p:nvPr/>
        </p:nvSpPr>
        <p:spPr>
          <a:xfrm>
            <a:off x="8627040" y="2195775"/>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input sequence</a:t>
            </a:r>
          </a:p>
        </p:txBody>
      </p:sp>
      <p:cxnSp>
        <p:nvCxnSpPr>
          <p:cNvPr id="23" name="连接符: 肘形 22">
            <a:extLst>
              <a:ext uri="{FF2B5EF4-FFF2-40B4-BE49-F238E27FC236}">
                <a16:creationId xmlns:a16="http://schemas.microsoft.com/office/drawing/2014/main" id="{A87C3323-FE57-45F7-8430-B46E110779D3}"/>
              </a:ext>
            </a:extLst>
          </p:cNvPr>
          <p:cNvCxnSpPr>
            <a:cxnSpLocks/>
            <a:stCxn id="21" idx="2"/>
          </p:cNvCxnSpPr>
          <p:nvPr/>
        </p:nvCxnSpPr>
        <p:spPr>
          <a:xfrm rot="5400000">
            <a:off x="6782577" y="-21195"/>
            <a:ext cx="206768" cy="5840706"/>
          </a:xfrm>
          <a:prstGeom prst="bentConnector2">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487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1F2BA821-D974-49C9-9C21-B16BB21B1758}"/>
              </a:ext>
            </a:extLst>
          </p:cNvPr>
          <p:cNvSpPr txBox="1"/>
          <p:nvPr/>
        </p:nvSpPr>
        <p:spPr>
          <a:xfrm>
            <a:off x="264583" y="733491"/>
            <a:ext cx="11134345" cy="707886"/>
          </a:xfrm>
          <a:prstGeom prst="rect">
            <a:avLst/>
          </a:prstGeom>
          <a:noFill/>
        </p:spPr>
        <p:txBody>
          <a:bodyPr wrap="square" rtlCol="0">
            <a:spAutoFit/>
          </a:bodyPr>
          <a:lstStyle/>
          <a:p>
            <a:pPr marL="285750" indent="-285750">
              <a:buFont typeface="Arial" panose="020B0604020202020204" pitchFamily="34" charset="0"/>
              <a:buChar char="•"/>
            </a:pPr>
            <a:r>
              <a:rPr lang="en-US" altLang="zh-CN" sz="2000" dirty="0">
                <a:latin typeface="Arial" panose="020B0604020202020204" pitchFamily="34" charset="0"/>
                <a:cs typeface="Arial" panose="020B0604020202020204" pitchFamily="34" charset="0"/>
              </a:rPr>
              <a:t>The WDSP predictor will take some time to run the job.</a:t>
            </a:r>
          </a:p>
          <a:p>
            <a:pPr marL="285750" indent="-285750">
              <a:buFont typeface="Arial" panose="020B0604020202020204" pitchFamily="34" charset="0"/>
              <a:buChar char="•"/>
            </a:pPr>
            <a:r>
              <a:rPr lang="en-US" altLang="zh-CN" sz="2000" dirty="0">
                <a:latin typeface="Arial" panose="020B0604020202020204" pitchFamily="34" charset="0"/>
                <a:cs typeface="Arial" panose="020B0604020202020204" pitchFamily="34" charset="0"/>
              </a:rPr>
              <a:t>Before the job complete, the result page will be shown as following.</a:t>
            </a:r>
            <a:endParaRPr lang="zh-CN" altLang="en-US" sz="2000" dirty="0">
              <a:latin typeface="Arial" panose="020B0604020202020204" pitchFamily="34" charset="0"/>
              <a:cs typeface="Arial" panose="020B0604020202020204" pitchFamily="34" charset="0"/>
            </a:endParaRPr>
          </a:p>
        </p:txBody>
      </p:sp>
      <p:sp>
        <p:nvSpPr>
          <p:cNvPr id="7" name="文本框 6">
            <a:extLst>
              <a:ext uri="{FF2B5EF4-FFF2-40B4-BE49-F238E27FC236}">
                <a16:creationId xmlns:a16="http://schemas.microsoft.com/office/drawing/2014/main" id="{085144EB-96ED-436C-BCD9-338452A7ACCE}"/>
              </a:ext>
            </a:extLst>
          </p:cNvPr>
          <p:cNvSpPr txBox="1"/>
          <p:nvPr/>
        </p:nvSpPr>
        <p:spPr>
          <a:xfrm>
            <a:off x="109688" y="-35511"/>
            <a:ext cx="6166825"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link to the job result</a:t>
            </a:r>
            <a:endParaRPr lang="zh-CN" altLang="en-US" sz="3200" dirty="0">
              <a:latin typeface="Arial" panose="020B0604020202020204" pitchFamily="34" charset="0"/>
              <a:cs typeface="Arial" panose="020B0604020202020204" pitchFamily="34" charset="0"/>
            </a:endParaRPr>
          </a:p>
        </p:txBody>
      </p:sp>
      <p:cxnSp>
        <p:nvCxnSpPr>
          <p:cNvPr id="8" name="直接连接符 7">
            <a:extLst>
              <a:ext uri="{FF2B5EF4-FFF2-40B4-BE49-F238E27FC236}">
                <a16:creationId xmlns:a16="http://schemas.microsoft.com/office/drawing/2014/main" id="{4B51FA78-346E-49EE-8F9A-E842F51B8D11}"/>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sp>
        <p:nvSpPr>
          <p:cNvPr id="2" name="灯片编号占位符 1">
            <a:extLst>
              <a:ext uri="{FF2B5EF4-FFF2-40B4-BE49-F238E27FC236}">
                <a16:creationId xmlns:a16="http://schemas.microsoft.com/office/drawing/2014/main" id="{B740D93E-143B-4830-8028-8838E8A7C537}"/>
              </a:ext>
            </a:extLst>
          </p:cNvPr>
          <p:cNvSpPr>
            <a:spLocks noGrp="1"/>
          </p:cNvSpPr>
          <p:nvPr>
            <p:ph type="sldNum" sz="quarter" idx="12"/>
          </p:nvPr>
        </p:nvSpPr>
        <p:spPr/>
        <p:txBody>
          <a:bodyPr/>
          <a:lstStyle/>
          <a:p>
            <a:fld id="{C5E19DD4-D5B9-4A7B-A7A6-C9D5A836C7C3}" type="slidenum">
              <a:rPr lang="zh-CN" altLang="en-US" smtClean="0"/>
              <a:t>5</a:t>
            </a:fld>
            <a:endParaRPr lang="zh-CN" altLang="en-US"/>
          </a:p>
        </p:txBody>
      </p:sp>
      <p:pic>
        <p:nvPicPr>
          <p:cNvPr id="3" name="图片 2">
            <a:extLst>
              <a:ext uri="{FF2B5EF4-FFF2-40B4-BE49-F238E27FC236}">
                <a16:creationId xmlns:a16="http://schemas.microsoft.com/office/drawing/2014/main" id="{5685F7D9-FC95-4D10-AA92-DBD45868457C}"/>
              </a:ext>
            </a:extLst>
          </p:cNvPr>
          <p:cNvPicPr>
            <a:picLocks noChangeAspect="1"/>
          </p:cNvPicPr>
          <p:nvPr/>
        </p:nvPicPr>
        <p:blipFill>
          <a:blip r:embed="rId2"/>
          <a:stretch>
            <a:fillRect/>
          </a:stretch>
        </p:blipFill>
        <p:spPr>
          <a:xfrm>
            <a:off x="837660" y="2358970"/>
            <a:ext cx="10516140" cy="2140060"/>
          </a:xfrm>
          <a:prstGeom prst="rect">
            <a:avLst/>
          </a:prstGeom>
        </p:spPr>
      </p:pic>
    </p:spTree>
    <p:extLst>
      <p:ext uri="{BB962C8B-B14F-4D97-AF65-F5344CB8AC3E}">
        <p14:creationId xmlns:p14="http://schemas.microsoft.com/office/powerpoint/2010/main" val="31283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B03F6F7B-EFE7-4FD4-8E7D-BCDBB74EE7F7}"/>
              </a:ext>
            </a:extLst>
          </p:cNvPr>
          <p:cNvPicPr>
            <a:picLocks noChangeAspect="1"/>
          </p:cNvPicPr>
          <p:nvPr/>
        </p:nvPicPr>
        <p:blipFill>
          <a:blip r:embed="rId2"/>
          <a:stretch>
            <a:fillRect/>
          </a:stretch>
        </p:blipFill>
        <p:spPr>
          <a:xfrm>
            <a:off x="837362" y="1303520"/>
            <a:ext cx="10147822" cy="5137414"/>
          </a:xfrm>
          <a:prstGeom prst="rect">
            <a:avLst/>
          </a:prstGeom>
        </p:spPr>
      </p:pic>
      <p:sp>
        <p:nvSpPr>
          <p:cNvPr id="7" name="文本框 6">
            <a:extLst>
              <a:ext uri="{FF2B5EF4-FFF2-40B4-BE49-F238E27FC236}">
                <a16:creationId xmlns:a16="http://schemas.microsoft.com/office/drawing/2014/main" id="{FAE38BAA-B4D3-4753-B21C-77A3D96A524E}"/>
              </a:ext>
            </a:extLst>
          </p:cNvPr>
          <p:cNvSpPr txBox="1"/>
          <p:nvPr/>
        </p:nvSpPr>
        <p:spPr>
          <a:xfrm>
            <a:off x="303146" y="675154"/>
            <a:ext cx="9472564" cy="400110"/>
          </a:xfrm>
          <a:prstGeom prst="rect">
            <a:avLst/>
          </a:prstGeom>
          <a:noFill/>
        </p:spPr>
        <p:txBody>
          <a:bodyPr wrap="square" rtlCol="0">
            <a:spAutoFit/>
          </a:bodyPr>
          <a:lstStyle/>
          <a:p>
            <a:r>
              <a:rPr lang="en-US" altLang="zh-CN" sz="2000" dirty="0">
                <a:latin typeface="Arial" panose="020B0604020202020204" pitchFamily="34" charset="0"/>
                <a:cs typeface="Arial" panose="020B0604020202020204" pitchFamily="34" charset="0"/>
              </a:rPr>
              <a:t>When the job is complete, the result page will present as following.</a:t>
            </a:r>
            <a:endParaRPr lang="zh-CN" altLang="en-US" sz="2000" dirty="0">
              <a:latin typeface="Arial" panose="020B0604020202020204" pitchFamily="34" charset="0"/>
              <a:cs typeface="Arial" panose="020B0604020202020204" pitchFamily="34" charset="0"/>
            </a:endParaRPr>
          </a:p>
        </p:txBody>
      </p:sp>
      <p:sp>
        <p:nvSpPr>
          <p:cNvPr id="8" name="文本框 7">
            <a:extLst>
              <a:ext uri="{FF2B5EF4-FFF2-40B4-BE49-F238E27FC236}">
                <a16:creationId xmlns:a16="http://schemas.microsoft.com/office/drawing/2014/main" id="{03056DDF-342C-4610-9D12-6453D61D2809}"/>
              </a:ext>
            </a:extLst>
          </p:cNvPr>
          <p:cNvSpPr txBox="1"/>
          <p:nvPr/>
        </p:nvSpPr>
        <p:spPr>
          <a:xfrm>
            <a:off x="109688" y="-35511"/>
            <a:ext cx="6166825"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predicted result</a:t>
            </a:r>
            <a:endParaRPr lang="zh-CN" altLang="en-US" sz="3200" dirty="0">
              <a:latin typeface="Arial" panose="020B0604020202020204" pitchFamily="34" charset="0"/>
              <a:cs typeface="Arial" panose="020B0604020202020204" pitchFamily="34" charset="0"/>
            </a:endParaRPr>
          </a:p>
        </p:txBody>
      </p:sp>
      <p:cxnSp>
        <p:nvCxnSpPr>
          <p:cNvPr id="9" name="直接连接符 8">
            <a:extLst>
              <a:ext uri="{FF2B5EF4-FFF2-40B4-BE49-F238E27FC236}">
                <a16:creationId xmlns:a16="http://schemas.microsoft.com/office/drawing/2014/main" id="{734CA8F8-4B97-4091-B7B8-0091C2F76FC0}"/>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cxnSp>
        <p:nvCxnSpPr>
          <p:cNvPr id="10" name="直接箭头连接符 9">
            <a:extLst>
              <a:ext uri="{FF2B5EF4-FFF2-40B4-BE49-F238E27FC236}">
                <a16:creationId xmlns:a16="http://schemas.microsoft.com/office/drawing/2014/main" id="{91EE77CD-7825-48EC-AED8-4BCD5376EBD8}"/>
              </a:ext>
            </a:extLst>
          </p:cNvPr>
          <p:cNvCxnSpPr>
            <a:cxnSpLocks/>
            <a:endCxn id="11" idx="1"/>
          </p:cNvCxnSpPr>
          <p:nvPr/>
        </p:nvCxnSpPr>
        <p:spPr>
          <a:xfrm flipV="1">
            <a:off x="4322618" y="1022979"/>
            <a:ext cx="3951535" cy="528255"/>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矩形 10">
            <a:extLst>
              <a:ext uri="{FF2B5EF4-FFF2-40B4-BE49-F238E27FC236}">
                <a16:creationId xmlns:a16="http://schemas.microsoft.com/office/drawing/2014/main" id="{DCCB7BEC-D185-4D43-93D4-A9ACB02ABACD}"/>
              </a:ext>
            </a:extLst>
          </p:cNvPr>
          <p:cNvSpPr/>
          <p:nvPr/>
        </p:nvSpPr>
        <p:spPr>
          <a:xfrm>
            <a:off x="8274153" y="722979"/>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job name submitted</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12" name="矩形 11">
            <a:extLst>
              <a:ext uri="{FF2B5EF4-FFF2-40B4-BE49-F238E27FC236}">
                <a16:creationId xmlns:a16="http://schemas.microsoft.com/office/drawing/2014/main" id="{DFAFDA61-968E-455E-A0B0-1D0853738F39}"/>
              </a:ext>
            </a:extLst>
          </p:cNvPr>
          <p:cNvSpPr/>
          <p:nvPr/>
        </p:nvSpPr>
        <p:spPr>
          <a:xfrm>
            <a:off x="8009323" y="1910470"/>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sequence identifier</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13" name="直接箭头连接符 12">
            <a:extLst>
              <a:ext uri="{FF2B5EF4-FFF2-40B4-BE49-F238E27FC236}">
                <a16:creationId xmlns:a16="http://schemas.microsoft.com/office/drawing/2014/main" id="{920B1264-6738-4D20-BE2F-381423BDA17F}"/>
              </a:ext>
            </a:extLst>
          </p:cNvPr>
          <p:cNvCxnSpPr>
            <a:cxnSpLocks/>
            <a:stCxn id="12" idx="1"/>
          </p:cNvCxnSpPr>
          <p:nvPr/>
        </p:nvCxnSpPr>
        <p:spPr>
          <a:xfrm flipH="1">
            <a:off x="6298385" y="2210470"/>
            <a:ext cx="1710938" cy="172512"/>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02D9F9ED-9D65-45EB-9AC2-93173F48C001}"/>
              </a:ext>
            </a:extLst>
          </p:cNvPr>
          <p:cNvSpPr/>
          <p:nvPr/>
        </p:nvSpPr>
        <p:spPr>
          <a:xfrm>
            <a:off x="49912" y="4774092"/>
            <a:ext cx="1749182" cy="490276"/>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WDSP prediction result</a:t>
            </a:r>
            <a:endParaRPr lang="zh-CN" altLang="en-US" sz="1600" dirty="0">
              <a:solidFill>
                <a:schemeClr val="tx1"/>
              </a:solidFill>
              <a:latin typeface="Arial" panose="020B0604020202020204" pitchFamily="34" charset="0"/>
              <a:cs typeface="Arial" panose="020B0604020202020204" pitchFamily="34" charset="0"/>
            </a:endParaRPr>
          </a:p>
        </p:txBody>
      </p:sp>
      <p:sp>
        <p:nvSpPr>
          <p:cNvPr id="16" name="右中括号 15">
            <a:extLst>
              <a:ext uri="{FF2B5EF4-FFF2-40B4-BE49-F238E27FC236}">
                <a16:creationId xmlns:a16="http://schemas.microsoft.com/office/drawing/2014/main" id="{D5241468-3FB6-41D9-ADAA-588B95F040DD}"/>
              </a:ext>
            </a:extLst>
          </p:cNvPr>
          <p:cNvSpPr/>
          <p:nvPr/>
        </p:nvSpPr>
        <p:spPr>
          <a:xfrm flipH="1">
            <a:off x="2105890" y="4045524"/>
            <a:ext cx="267516" cy="1922749"/>
          </a:xfrm>
          <a:prstGeom prst="rightBracket">
            <a:avLst/>
          </a:prstGeom>
          <a:no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600">
              <a:latin typeface="Arial" panose="020B0604020202020204" pitchFamily="34" charset="0"/>
              <a:cs typeface="Arial" panose="020B0604020202020204" pitchFamily="34" charset="0"/>
            </a:endParaRPr>
          </a:p>
        </p:txBody>
      </p:sp>
      <p:cxnSp>
        <p:nvCxnSpPr>
          <p:cNvPr id="17" name="直接箭头连接符 16">
            <a:extLst>
              <a:ext uri="{FF2B5EF4-FFF2-40B4-BE49-F238E27FC236}">
                <a16:creationId xmlns:a16="http://schemas.microsoft.com/office/drawing/2014/main" id="{CEEB7911-C620-4376-A013-C8D477AABB9C}"/>
              </a:ext>
            </a:extLst>
          </p:cNvPr>
          <p:cNvCxnSpPr>
            <a:cxnSpLocks/>
            <a:stCxn id="14" idx="3"/>
            <a:endCxn id="16" idx="2"/>
          </p:cNvCxnSpPr>
          <p:nvPr/>
        </p:nvCxnSpPr>
        <p:spPr>
          <a:xfrm flipV="1">
            <a:off x="1799094" y="5006899"/>
            <a:ext cx="306796" cy="12331"/>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文本框 19">
            <a:extLst>
              <a:ext uri="{FF2B5EF4-FFF2-40B4-BE49-F238E27FC236}">
                <a16:creationId xmlns:a16="http://schemas.microsoft.com/office/drawing/2014/main" id="{25F2A240-9E8C-49C0-8D27-53A00FF4C671}"/>
              </a:ext>
            </a:extLst>
          </p:cNvPr>
          <p:cNvSpPr txBox="1"/>
          <p:nvPr/>
        </p:nvSpPr>
        <p:spPr>
          <a:xfrm>
            <a:off x="49912" y="6224094"/>
            <a:ext cx="11773563" cy="646331"/>
          </a:xfrm>
          <a:prstGeom prst="rect">
            <a:avLst/>
          </a:prstGeom>
          <a:noFill/>
        </p:spPr>
        <p:txBody>
          <a:bodyPr wrap="square" rtlCol="0">
            <a:spAutoFit/>
          </a:bodyPr>
          <a:lstStyle/>
          <a:p>
            <a:r>
              <a:rPr lang="en-US" altLang="zh-CN" dirty="0">
                <a:latin typeface="Arial" panose="020B0604020202020204" pitchFamily="34" charset="0"/>
                <a:cs typeface="Arial" panose="020B0604020202020204" pitchFamily="34" charset="0"/>
              </a:rPr>
              <a:t>Note: for the he interpretation of the prediction result please refer to the guide of “Protein detail page” and the Help page.</a:t>
            </a:r>
            <a:endParaRPr lang="zh-CN" altLang="en-US" dirty="0">
              <a:latin typeface="Arial" panose="020B0604020202020204" pitchFamily="34" charset="0"/>
              <a:cs typeface="Arial" panose="020B0604020202020204" pitchFamily="34" charset="0"/>
            </a:endParaRPr>
          </a:p>
        </p:txBody>
      </p:sp>
      <p:sp>
        <p:nvSpPr>
          <p:cNvPr id="2" name="灯片编号占位符 1">
            <a:extLst>
              <a:ext uri="{FF2B5EF4-FFF2-40B4-BE49-F238E27FC236}">
                <a16:creationId xmlns:a16="http://schemas.microsoft.com/office/drawing/2014/main" id="{718C59B3-30D1-4950-94E2-99F95E2ABA0D}"/>
              </a:ext>
            </a:extLst>
          </p:cNvPr>
          <p:cNvSpPr>
            <a:spLocks noGrp="1"/>
          </p:cNvSpPr>
          <p:nvPr>
            <p:ph type="sldNum" sz="quarter" idx="12"/>
          </p:nvPr>
        </p:nvSpPr>
        <p:spPr>
          <a:xfrm>
            <a:off x="9018973" y="6356350"/>
            <a:ext cx="2743200" cy="365125"/>
          </a:xfrm>
        </p:spPr>
        <p:txBody>
          <a:bodyPr/>
          <a:lstStyle/>
          <a:p>
            <a:fld id="{C5E19DD4-D5B9-4A7B-A7A6-C9D5A836C7C3}" type="slidenum">
              <a:rPr lang="zh-CN" altLang="en-US" smtClean="0"/>
              <a:t>6</a:t>
            </a:fld>
            <a:endParaRPr lang="zh-CN" altLang="en-US" dirty="0"/>
          </a:p>
        </p:txBody>
      </p:sp>
    </p:spTree>
    <p:extLst>
      <p:ext uri="{BB962C8B-B14F-4D97-AF65-F5344CB8AC3E}">
        <p14:creationId xmlns:p14="http://schemas.microsoft.com/office/powerpoint/2010/main" val="3055700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706950E9-BAA4-4814-B575-99A93A4337E6}"/>
              </a:ext>
            </a:extLst>
          </p:cNvPr>
          <p:cNvPicPr>
            <a:picLocks noChangeAspect="1"/>
          </p:cNvPicPr>
          <p:nvPr/>
        </p:nvPicPr>
        <p:blipFill>
          <a:blip r:embed="rId2"/>
          <a:stretch>
            <a:fillRect/>
          </a:stretch>
        </p:blipFill>
        <p:spPr>
          <a:xfrm>
            <a:off x="487073" y="3283893"/>
            <a:ext cx="6083053" cy="2142205"/>
          </a:xfrm>
          <a:prstGeom prst="rect">
            <a:avLst/>
          </a:prstGeom>
        </p:spPr>
      </p:pic>
      <p:sp>
        <p:nvSpPr>
          <p:cNvPr id="6" name="文本框 5">
            <a:extLst>
              <a:ext uri="{FF2B5EF4-FFF2-40B4-BE49-F238E27FC236}">
                <a16:creationId xmlns:a16="http://schemas.microsoft.com/office/drawing/2014/main" id="{9ACE2027-3595-4E2F-A3E8-CE7612D101F5}"/>
              </a:ext>
            </a:extLst>
          </p:cNvPr>
          <p:cNvSpPr txBox="1"/>
          <p:nvPr/>
        </p:nvSpPr>
        <p:spPr>
          <a:xfrm>
            <a:off x="197909" y="708473"/>
            <a:ext cx="11994091" cy="784830"/>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altLang="zh-CN" sz="2000" dirty="0">
                <a:latin typeface="Arial" panose="020B0604020202020204" pitchFamily="34" charset="0"/>
                <a:cs typeface="Arial" panose="020B0604020202020204" pitchFamily="34" charset="0"/>
              </a:rPr>
              <a:t>When your task is complete, the WDSP predictor also send an email to the address you inputted</a:t>
            </a:r>
          </a:p>
          <a:p>
            <a:pPr marL="285750" indent="-285750">
              <a:spcAft>
                <a:spcPts val="600"/>
              </a:spcAft>
              <a:buFont typeface="Arial" panose="020B0604020202020204" pitchFamily="34" charset="0"/>
              <a:buChar char="•"/>
            </a:pPr>
            <a:r>
              <a:rPr lang="en-US" altLang="zh-CN" sz="2000" dirty="0">
                <a:latin typeface="Arial" panose="020B0604020202020204" pitchFamily="34" charset="0"/>
                <a:cs typeface="Arial" panose="020B0604020202020204" pitchFamily="34" charset="0"/>
              </a:rPr>
              <a:t>The contents of the email are as follows</a:t>
            </a:r>
            <a:endParaRPr lang="zh-CN" altLang="en-US" sz="2000" dirty="0">
              <a:latin typeface="Arial" panose="020B0604020202020204" pitchFamily="34" charset="0"/>
              <a:cs typeface="Arial" panose="020B0604020202020204" pitchFamily="34" charset="0"/>
            </a:endParaRPr>
          </a:p>
        </p:txBody>
      </p:sp>
      <p:sp>
        <p:nvSpPr>
          <p:cNvPr id="21" name="矩形 20">
            <a:extLst>
              <a:ext uri="{FF2B5EF4-FFF2-40B4-BE49-F238E27FC236}">
                <a16:creationId xmlns:a16="http://schemas.microsoft.com/office/drawing/2014/main" id="{FF217F32-626A-4D95-9342-00160EFD8B97}"/>
              </a:ext>
            </a:extLst>
          </p:cNvPr>
          <p:cNvSpPr/>
          <p:nvPr/>
        </p:nvSpPr>
        <p:spPr>
          <a:xfrm>
            <a:off x="6353592" y="3576962"/>
            <a:ext cx="5406754" cy="1574307"/>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altLang="zh-CN" sz="1600" dirty="0">
                <a:solidFill>
                  <a:schemeClr val="tx1"/>
                </a:solidFill>
                <a:latin typeface="Arial" panose="020B0604020202020204" pitchFamily="34" charset="0"/>
                <a:cs typeface="Arial" panose="020B0604020202020204" pitchFamily="34" charset="0"/>
              </a:rPr>
              <a:t>The link to result page. </a:t>
            </a:r>
          </a:p>
          <a:p>
            <a:pPr marL="285750" indent="-285750">
              <a:spcAft>
                <a:spcPts val="600"/>
              </a:spcAft>
              <a:buFont typeface="Arial" panose="020B0604020202020204" pitchFamily="34" charset="0"/>
              <a:buChar char="•"/>
            </a:pPr>
            <a:r>
              <a:rPr lang="en-US" altLang="zh-CN" sz="1400" dirty="0">
                <a:solidFill>
                  <a:schemeClr val="tx1"/>
                </a:solidFill>
                <a:latin typeface="Arial" panose="020B0604020202020204" pitchFamily="34" charset="0"/>
                <a:cs typeface="Arial" panose="020B0604020202020204" pitchFamily="34" charset="0"/>
              </a:rPr>
              <a:t>&gt; “UpFL6N9Lvs” is the unique Job_ID generated by WDSP predictor for each job.</a:t>
            </a:r>
          </a:p>
          <a:p>
            <a:pPr marL="285750" indent="-285750">
              <a:spcAft>
                <a:spcPts val="600"/>
              </a:spcAft>
              <a:buFont typeface="Arial" panose="020B0604020202020204" pitchFamily="34" charset="0"/>
              <a:buChar char="•"/>
            </a:pPr>
            <a:r>
              <a:rPr lang="en-US" altLang="zh-CN" sz="1400" dirty="0">
                <a:solidFill>
                  <a:schemeClr val="tx1"/>
                </a:solidFill>
                <a:latin typeface="Arial" panose="020B0604020202020204" pitchFamily="34" charset="0"/>
                <a:cs typeface="Arial" panose="020B0604020202020204" pitchFamily="34" charset="0"/>
              </a:rPr>
              <a:t>The result link composed as follow: http://www.wdspdb.com/wdspdb3/output/kiYSWy</a:t>
            </a:r>
            <a:endParaRPr lang="zh-CN" altLang="en-US" sz="1400" dirty="0">
              <a:solidFill>
                <a:schemeClr val="tx1"/>
              </a:solidFill>
              <a:latin typeface="Arial" panose="020B0604020202020204" pitchFamily="34" charset="0"/>
              <a:cs typeface="Arial" panose="020B0604020202020204" pitchFamily="34" charset="0"/>
            </a:endParaRPr>
          </a:p>
        </p:txBody>
      </p:sp>
      <p:cxnSp>
        <p:nvCxnSpPr>
          <p:cNvPr id="22" name="直接箭头连接符 21">
            <a:extLst>
              <a:ext uri="{FF2B5EF4-FFF2-40B4-BE49-F238E27FC236}">
                <a16:creationId xmlns:a16="http://schemas.microsoft.com/office/drawing/2014/main" id="{321A89AE-BFCA-42DD-BCFA-C3ECB97DEF82}"/>
              </a:ext>
            </a:extLst>
          </p:cNvPr>
          <p:cNvCxnSpPr>
            <a:cxnSpLocks/>
          </p:cNvCxnSpPr>
          <p:nvPr/>
        </p:nvCxnSpPr>
        <p:spPr>
          <a:xfrm flipH="1">
            <a:off x="3389745" y="4417385"/>
            <a:ext cx="2963850" cy="0"/>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32C46934-174F-48C8-8DC8-89CA0BF8439B}"/>
              </a:ext>
            </a:extLst>
          </p:cNvPr>
          <p:cNvSpPr txBox="1"/>
          <p:nvPr/>
        </p:nvSpPr>
        <p:spPr>
          <a:xfrm>
            <a:off x="109688" y="-35511"/>
            <a:ext cx="8948587" cy="584775"/>
          </a:xfrm>
          <a:prstGeom prst="rect">
            <a:avLst/>
          </a:prstGeom>
          <a:noFill/>
        </p:spPr>
        <p:txBody>
          <a:bodyPr wrap="square" rtlCol="0">
            <a:spAutoFit/>
          </a:bodyPr>
          <a:lstStyle/>
          <a:p>
            <a:r>
              <a:rPr lang="en-US" altLang="zh-CN" sz="3200" dirty="0">
                <a:latin typeface="Arial" panose="020B0604020202020204" pitchFamily="34" charset="0"/>
                <a:cs typeface="Arial" panose="020B0604020202020204" pitchFamily="34" charset="0"/>
              </a:rPr>
              <a:t>The email from WDSP predictor</a:t>
            </a:r>
            <a:endParaRPr lang="zh-CN" altLang="en-US" sz="3200" dirty="0">
              <a:latin typeface="Arial" panose="020B0604020202020204" pitchFamily="34" charset="0"/>
              <a:cs typeface="Arial" panose="020B0604020202020204" pitchFamily="34" charset="0"/>
            </a:endParaRPr>
          </a:p>
        </p:txBody>
      </p:sp>
      <p:cxnSp>
        <p:nvCxnSpPr>
          <p:cNvPr id="13" name="直接连接符 12">
            <a:extLst>
              <a:ext uri="{FF2B5EF4-FFF2-40B4-BE49-F238E27FC236}">
                <a16:creationId xmlns:a16="http://schemas.microsoft.com/office/drawing/2014/main" id="{FEA2A264-B7A5-4843-9A2C-E8AABA2EE3B7}"/>
              </a:ext>
            </a:extLst>
          </p:cNvPr>
          <p:cNvCxnSpPr>
            <a:cxnSpLocks/>
          </p:cNvCxnSpPr>
          <p:nvPr/>
        </p:nvCxnSpPr>
        <p:spPr>
          <a:xfrm>
            <a:off x="0" y="543514"/>
            <a:ext cx="6096000" cy="10311"/>
          </a:xfrm>
          <a:prstGeom prst="line">
            <a:avLst/>
          </a:prstGeom>
          <a:noFill/>
          <a:ln w="25400">
            <a:gradFill flip="none" rotWithShape="1">
              <a:gsLst>
                <a:gs pos="100000">
                  <a:schemeClr val="accent1">
                    <a:lumMod val="5000"/>
                    <a:lumOff val="95000"/>
                  </a:schemeClr>
                </a:gs>
                <a:gs pos="0">
                  <a:srgbClr val="C7507C"/>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cxnSp>
      <p:sp>
        <p:nvSpPr>
          <p:cNvPr id="14" name="矩形 13">
            <a:extLst>
              <a:ext uri="{FF2B5EF4-FFF2-40B4-BE49-F238E27FC236}">
                <a16:creationId xmlns:a16="http://schemas.microsoft.com/office/drawing/2014/main" id="{4E73F669-AC93-4227-8085-3B9DCDAE5521}"/>
              </a:ext>
            </a:extLst>
          </p:cNvPr>
          <p:cNvSpPr/>
          <p:nvPr/>
        </p:nvSpPr>
        <p:spPr>
          <a:xfrm>
            <a:off x="920361" y="2398159"/>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sequence identifier</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15" name="直接箭头连接符 14">
            <a:extLst>
              <a:ext uri="{FF2B5EF4-FFF2-40B4-BE49-F238E27FC236}">
                <a16:creationId xmlns:a16="http://schemas.microsoft.com/office/drawing/2014/main" id="{53912C90-0ECA-4DA2-A829-5EF8DC665B40}"/>
              </a:ext>
            </a:extLst>
          </p:cNvPr>
          <p:cNvCxnSpPr>
            <a:cxnSpLocks/>
          </p:cNvCxnSpPr>
          <p:nvPr/>
        </p:nvCxnSpPr>
        <p:spPr>
          <a:xfrm flipH="1">
            <a:off x="1987972" y="2983453"/>
            <a:ext cx="3" cy="1121999"/>
          </a:xfrm>
          <a:prstGeom prst="straightConnector1">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矩形 18">
            <a:extLst>
              <a:ext uri="{FF2B5EF4-FFF2-40B4-BE49-F238E27FC236}">
                <a16:creationId xmlns:a16="http://schemas.microsoft.com/office/drawing/2014/main" id="{5377EAB8-C002-4733-A98A-552B5E7A47C2}"/>
              </a:ext>
            </a:extLst>
          </p:cNvPr>
          <p:cNvSpPr/>
          <p:nvPr/>
        </p:nvSpPr>
        <p:spPr>
          <a:xfrm>
            <a:off x="3928770" y="2398158"/>
            <a:ext cx="2358547" cy="599999"/>
          </a:xfrm>
          <a:prstGeom prst="rect">
            <a:avLst/>
          </a:prstGeom>
          <a:solidFill>
            <a:srgbClr val="FFFFFF"/>
          </a:solidFill>
          <a:ln w="25400">
            <a:solidFill>
              <a:srgbClr val="C7507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altLang="zh-CN" sz="1600" dirty="0">
                <a:solidFill>
                  <a:schemeClr val="tx1"/>
                </a:solidFill>
                <a:latin typeface="Arial" panose="020B0604020202020204" pitchFamily="34" charset="0"/>
                <a:cs typeface="Arial" panose="020B0604020202020204" pitchFamily="34" charset="0"/>
              </a:rPr>
              <a:t>The job name submitted</a:t>
            </a:r>
            <a:endParaRPr lang="zh-CN" altLang="en-US" sz="1600" dirty="0">
              <a:solidFill>
                <a:schemeClr val="tx1"/>
              </a:solidFill>
              <a:latin typeface="Arial" panose="020B0604020202020204" pitchFamily="34" charset="0"/>
              <a:cs typeface="Arial" panose="020B0604020202020204" pitchFamily="34" charset="0"/>
            </a:endParaRPr>
          </a:p>
        </p:txBody>
      </p:sp>
      <p:cxnSp>
        <p:nvCxnSpPr>
          <p:cNvPr id="20" name="连接符: 肘形 19">
            <a:extLst>
              <a:ext uri="{FF2B5EF4-FFF2-40B4-BE49-F238E27FC236}">
                <a16:creationId xmlns:a16="http://schemas.microsoft.com/office/drawing/2014/main" id="{9EA004B0-9E5A-4235-8482-87BA2ECF7081}"/>
              </a:ext>
            </a:extLst>
          </p:cNvPr>
          <p:cNvCxnSpPr>
            <a:cxnSpLocks/>
            <a:stCxn id="19" idx="2"/>
          </p:cNvCxnSpPr>
          <p:nvPr/>
        </p:nvCxnSpPr>
        <p:spPr>
          <a:xfrm rot="5400000">
            <a:off x="3692472" y="2620715"/>
            <a:ext cx="1038131" cy="1793015"/>
          </a:xfrm>
          <a:prstGeom prst="bentConnector3">
            <a:avLst>
              <a:gd name="adj1" fmla="val 50000"/>
            </a:avLst>
          </a:prstGeom>
          <a:ln w="25400">
            <a:solidFill>
              <a:srgbClr val="C7507C"/>
            </a:solidFill>
            <a:headEnd type="triangle"/>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a16="http://schemas.microsoft.com/office/drawing/2014/main" id="{BD92D801-E640-42A1-85DB-4B7C39D4C645}"/>
              </a:ext>
            </a:extLst>
          </p:cNvPr>
          <p:cNvSpPr/>
          <p:nvPr/>
        </p:nvSpPr>
        <p:spPr>
          <a:xfrm flipV="1">
            <a:off x="2731951" y="3830645"/>
            <a:ext cx="1352587" cy="362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灯片编号占位符 1">
            <a:extLst>
              <a:ext uri="{FF2B5EF4-FFF2-40B4-BE49-F238E27FC236}">
                <a16:creationId xmlns:a16="http://schemas.microsoft.com/office/drawing/2014/main" id="{C96CC2FD-2B48-46F3-B536-E12AE47C1517}"/>
              </a:ext>
            </a:extLst>
          </p:cNvPr>
          <p:cNvSpPr>
            <a:spLocks noGrp="1"/>
          </p:cNvSpPr>
          <p:nvPr>
            <p:ph type="sldNum" sz="quarter" idx="12"/>
          </p:nvPr>
        </p:nvSpPr>
        <p:spPr/>
        <p:txBody>
          <a:bodyPr/>
          <a:lstStyle/>
          <a:p>
            <a:fld id="{C5E19DD4-D5B9-4A7B-A7A6-C9D5A836C7C3}" type="slidenum">
              <a:rPr lang="zh-CN" altLang="en-US" smtClean="0"/>
              <a:t>7</a:t>
            </a:fld>
            <a:endParaRPr lang="zh-CN" altLang="en-US" dirty="0"/>
          </a:p>
        </p:txBody>
      </p:sp>
    </p:spTree>
    <p:extLst>
      <p:ext uri="{BB962C8B-B14F-4D97-AF65-F5344CB8AC3E}">
        <p14:creationId xmlns:p14="http://schemas.microsoft.com/office/powerpoint/2010/main" val="90187435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6168</TotalTime>
  <Words>411</Words>
  <Application>Microsoft Office PowerPoint</Application>
  <PresentationFormat>宽屏</PresentationFormat>
  <Paragraphs>48</Paragraphs>
  <Slides>7</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7</vt:i4>
      </vt:variant>
    </vt:vector>
  </HeadingPairs>
  <TitlesOfParts>
    <vt:vector size="11" baseType="lpstr">
      <vt:lpstr>等线</vt:lpstr>
      <vt:lpstr>等线 Light</vt:lpstr>
      <vt:lpstr>Arial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WDSP server</dc:title>
  <dc:creator>珂 安</dc:creator>
  <cp:lastModifiedBy>yezq</cp:lastModifiedBy>
  <cp:revision>71</cp:revision>
  <dcterms:created xsi:type="dcterms:W3CDTF">2019-04-08T05:52:09Z</dcterms:created>
  <dcterms:modified xsi:type="dcterms:W3CDTF">2024-01-28T16:01:05Z</dcterms:modified>
</cp:coreProperties>
</file>