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6" r:id="rId4"/>
    <p:sldId id="260" r:id="rId5"/>
    <p:sldId id="268" r:id="rId6"/>
    <p:sldId id="269" r:id="rId7"/>
    <p:sldId id="273" r:id="rId8"/>
    <p:sldId id="272" r:id="rId9"/>
    <p:sldId id="264" r:id="rId10"/>
    <p:sldId id="271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507C"/>
    <a:srgbClr val="898989"/>
    <a:srgbClr val="0000D0"/>
    <a:srgbClr val="FFCAD4"/>
    <a:srgbClr val="00F6F6"/>
    <a:srgbClr val="F6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>
        <p:scale>
          <a:sx n="60" d="100"/>
          <a:sy n="60" d="100"/>
        </p:scale>
        <p:origin x="912" y="2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D7F91C6-B31F-4A57-82DE-89268886E5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E354522-DC89-4B1D-9AD4-DB127E534B2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06109-63D2-4796-B18F-DB68A3D9B275}" type="datetimeFigureOut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5245675E-6C97-4518-9B9A-C06B6B460E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7626B072-6815-44B3-9E03-53BA9EF12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F01E93-B0FC-467B-A656-CE6279F21B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CC9840-41D6-48A3-B865-034E3133D3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43CF7-33FD-417F-93D8-77672A5590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7DA528-02E8-483F-ACFA-4394C675C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21EE45C-BC4B-4393-B59A-4478E75D8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1CFF8E-2F61-4C95-A15F-24130A66E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E354-FDD7-4876-BC54-2360A7527CE1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36546A-2CB4-488C-B796-EDB57BF0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544B2F-EE62-4308-90AD-0D472612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5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25E42E-E647-4424-AA75-FAC98947D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AD7BD40-7832-4943-9FCA-0076FEB79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60C37C-C78D-417B-92F6-EE1E6F2D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C241-39CF-4B60-A1FC-F569B13E0D1A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120D4D-40EE-4E83-A6A2-131647B0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C04882-FF52-4DB5-918A-EB7BC367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36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2602318-F91B-4B0F-A1C6-99FCBDF0D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888C61F-634B-4568-AE28-17CBD2C79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9200A6-86B9-4671-9259-A2A803ED1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B87F-E8F1-48C3-8BD7-9FE238652ED7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57669C-590F-4D96-8F6F-565F8C0A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92B0DC-9610-4290-B33D-66F35415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78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D90AD7-F3C9-4FE6-B952-18589437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94C3A8-DC7C-4FEF-991B-B00E7B7CD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9C9B55-D423-4EE7-A192-3F8BA5B3F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D32D-E5C3-49B0-AB52-891DDAF62137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CE4B81-1D73-47CD-A3EF-56F26D273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43B7F1-40D6-4D74-B5A2-1786353A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55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DF0FA-8372-4442-ACA2-43D391AE5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FDDED1-FB06-46C6-A66E-744F7F226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F4F9CF-B3D8-4B41-BE06-5E9C07114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32DD3-F64F-4B0F-A041-3FB91B6C97BA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1CF277-9CAA-4C6C-90DF-871C1D22D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155C30-A09F-45A5-BEDD-699A574E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53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A1BB6E-0E37-4946-B91A-AC58824E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E4C8AE-6791-4312-A6E5-43019A94D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300457-3443-424E-90D9-E87CF5A81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C8E454-26A5-4758-8434-5A558362A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156C-9A66-4830-9CE5-1AC81D47A472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F127D3-1B2A-4A6C-982A-FD0DDD4DB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B86E87-642D-45CE-9400-509D8594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6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391908-3B7F-49AE-BFB7-1E06E6C8B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5A7D0A-BB9A-43B2-B18C-7D26672EB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FC35429-1F78-4816-87D2-E2F30A481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8C4E9A-FC34-4E3D-8A9F-39D6B765A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8F82D13-0CC1-42E0-8B0D-F2644C2C6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E5F67B-8D78-4CA8-8D17-1E2983F15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282C-D7FA-49AF-A2E8-4BE6E63B084A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6F3C58F-0D86-4D15-AE27-87F0D010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EF9F7A1-BA54-4B48-BBDB-93804625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98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CA28D5-014B-4796-890B-307B5A89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9FBE96D-63BA-4593-936C-8FB32177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37AA-A3F7-46DB-AB8D-5A4792D0E4FC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9D60C60-D36A-4FB6-8386-9B57398E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7DF875E-5770-476B-BC39-EED41F9C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55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6EDA76-009B-4680-9B54-D12AD408C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A545-A71E-406C-8E3C-AA4B1A2878B2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AE95D57-DC72-499B-8578-52E15746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7A1405-91A8-418F-A89F-8F537B828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00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DD7AE9-3722-4593-BC15-241ACE93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32B24F-2868-4FBC-B52C-2EFC4BCCA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349034-E4D0-470E-B37A-0A3E744CC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C1AB05-645A-4F79-A205-E9DCA6C3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F6A0-7EE0-463A-97DE-100BBD2F8557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EB4796-1D79-40E7-9FF9-1762A75C6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B8D3F5-B1EE-49F5-8E88-B2A1723D1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6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7FCF26-186D-4838-B0DB-0BCCD5D38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282F331-AE1F-45A0-A53A-F566EDD94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6E3788A-8FC1-40E5-A063-D9614A5A0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D7DB1E-41D2-4C80-A630-D7372D1E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9B4C-7128-4952-979B-9CA914F24AF5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03E9A1-AFF9-4333-BB8C-AEC6A9D68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27A8D5-0FEC-4E00-99D6-6ED61F083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47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DF2B5E0-2EEF-43D4-9791-DB91A44E3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AE319C-E409-45EC-A8D4-1610EFC86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906310-A5FC-4C7A-B9DA-C7B2F8E54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A820E-9943-4142-92F3-2CEFCE95B0F0}" type="datetime1">
              <a:rPr lang="zh-CN" altLang="en-US" smtClean="0"/>
              <a:t>2024/1/27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C6DD40-12F6-4E98-9B56-FEB66D641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EC1028-FBC3-4DB4-8AEC-D71866996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F4DCA-FCDD-4694-8F79-51120EDB26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9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dspdb.com/wdsp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BECC75-BE83-47EB-9ECE-DA8A2DDF5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190" y="2863942"/>
            <a:ext cx="11203619" cy="95567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Protein detail page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BD714D4-9447-417B-9BB4-2B0FF308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51E9DBCD-EDE3-4A2E-AC1F-208818FC8D25}"/>
              </a:ext>
            </a:extLst>
          </p:cNvPr>
          <p:cNvSpPr txBox="1"/>
          <p:nvPr/>
        </p:nvSpPr>
        <p:spPr>
          <a:xfrm>
            <a:off x="5345503" y="5802322"/>
            <a:ext cx="6687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WDSPdb 3.0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http://www.wdspdb.com/wdspdb3/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03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AB8AF5-8EF3-454F-996F-04F9D8F5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51" y="1961163"/>
            <a:ext cx="9925560" cy="4838949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E3C80A-E2EE-493F-A8B6-05364597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7600526-CB1B-4A1C-A13E-2AAC0F9EA505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Protein detail page: Variants information table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B9020F6-FD7C-461D-8FC5-B3D5B0822AC5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16801821-126E-456C-B7CF-A002B92BBDCE}"/>
              </a:ext>
            </a:extLst>
          </p:cNvPr>
          <p:cNvSpPr txBox="1"/>
          <p:nvPr/>
        </p:nvSpPr>
        <p:spPr>
          <a:xfrm>
            <a:off x="287148" y="659342"/>
            <a:ext cx="11279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detailed information of the variants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C7A5D071-DA00-494C-8A9F-65CE6D8DB2B0}"/>
              </a:ext>
            </a:extLst>
          </p:cNvPr>
          <p:cNvSpPr/>
          <p:nvPr/>
        </p:nvSpPr>
        <p:spPr>
          <a:xfrm>
            <a:off x="9928297" y="3512181"/>
            <a:ext cx="2388143" cy="238814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722B261-C202-4192-AD18-8731B97D6A05}"/>
              </a:ext>
            </a:extLst>
          </p:cNvPr>
          <p:cNvSpPr/>
          <p:nvPr/>
        </p:nvSpPr>
        <p:spPr>
          <a:xfrm>
            <a:off x="9839799" y="5940851"/>
            <a:ext cx="2231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Customized display of the columns variants information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连接符: 肘形 9">
            <a:extLst>
              <a:ext uri="{FF2B5EF4-FFF2-40B4-BE49-F238E27FC236}">
                <a16:creationId xmlns:a16="http://schemas.microsoft.com/office/drawing/2014/main" id="{4A196B36-E473-4D93-903D-9B4EAEC3F87B}"/>
              </a:ext>
            </a:extLst>
          </p:cNvPr>
          <p:cNvCxnSpPr>
            <a:cxnSpLocks/>
            <a:endCxn id="8" idx="0"/>
          </p:cNvCxnSpPr>
          <p:nvPr/>
        </p:nvCxnSpPr>
        <p:spPr>
          <a:xfrm rot="16200000" flipH="1">
            <a:off x="10000381" y="2390193"/>
            <a:ext cx="1376388" cy="867588"/>
          </a:xfrm>
          <a:prstGeom prst="bentConnector3">
            <a:avLst>
              <a:gd name="adj1" fmla="val 50000"/>
            </a:avLst>
          </a:prstGeom>
          <a:ln w="25400">
            <a:solidFill>
              <a:srgbClr val="C7507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CE7813D1-A8B2-45BF-A79A-E39AF25A73B6}"/>
              </a:ext>
            </a:extLst>
          </p:cNvPr>
          <p:cNvSpPr/>
          <p:nvPr/>
        </p:nvSpPr>
        <p:spPr>
          <a:xfrm>
            <a:off x="148548" y="999326"/>
            <a:ext cx="2435451" cy="724722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Variants on the site of top hotspots or hydrogen bond networks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连接符: 肘形 17">
            <a:extLst>
              <a:ext uri="{FF2B5EF4-FFF2-40B4-BE49-F238E27FC236}">
                <a16:creationId xmlns:a16="http://schemas.microsoft.com/office/drawing/2014/main" id="{7112CD98-EB31-47F3-8E06-15F83E754FBD}"/>
              </a:ext>
            </a:extLst>
          </p:cNvPr>
          <p:cNvCxnSpPr>
            <a:cxnSpLocks/>
            <a:stCxn id="14" idx="0"/>
            <a:endCxn id="15" idx="2"/>
          </p:cNvCxnSpPr>
          <p:nvPr/>
        </p:nvCxnSpPr>
        <p:spPr>
          <a:xfrm rot="16200000" flipV="1">
            <a:off x="2530157" y="560166"/>
            <a:ext cx="713897" cy="3041662"/>
          </a:xfrm>
          <a:prstGeom prst="bentConnector3">
            <a:avLst>
              <a:gd name="adj1" fmla="val 50000"/>
            </a:avLst>
          </a:prstGeom>
          <a:ln w="25400">
            <a:solidFill>
              <a:srgbClr val="C7507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A7360E2B-A934-40A4-92E6-A409E954F895}"/>
              </a:ext>
            </a:extLst>
          </p:cNvPr>
          <p:cNvSpPr/>
          <p:nvPr/>
        </p:nvSpPr>
        <p:spPr>
          <a:xfrm>
            <a:off x="3185144" y="1109537"/>
            <a:ext cx="1793773" cy="724721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database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连接符: 肘形 23">
            <a:extLst>
              <a:ext uri="{FF2B5EF4-FFF2-40B4-BE49-F238E27FC236}">
                <a16:creationId xmlns:a16="http://schemas.microsoft.com/office/drawing/2014/main" id="{4F6D0F50-78FC-47BB-ACF2-7262E9C79941}"/>
              </a:ext>
            </a:extLst>
          </p:cNvPr>
          <p:cNvCxnSpPr>
            <a:cxnSpLocks/>
            <a:stCxn id="17" idx="0"/>
            <a:endCxn id="23" idx="2"/>
          </p:cNvCxnSpPr>
          <p:nvPr/>
        </p:nvCxnSpPr>
        <p:spPr>
          <a:xfrm rot="16200000" flipV="1">
            <a:off x="4483316" y="1432974"/>
            <a:ext cx="554309" cy="1356878"/>
          </a:xfrm>
          <a:prstGeom prst="bentConnector3">
            <a:avLst>
              <a:gd name="adj1" fmla="val 50000"/>
            </a:avLst>
          </a:prstGeom>
          <a:ln w="25400">
            <a:solidFill>
              <a:srgbClr val="C7507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61909096-BE3B-4B31-8353-8E7BE54F21E4}"/>
              </a:ext>
            </a:extLst>
          </p:cNvPr>
          <p:cNvSpPr/>
          <p:nvPr/>
        </p:nvSpPr>
        <p:spPr>
          <a:xfrm>
            <a:off x="2629509" y="2647697"/>
            <a:ext cx="935727" cy="208958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97BD8E5-FDFE-45A2-96D0-9B617B2F47ED}"/>
              </a:ext>
            </a:extLst>
          </p:cNvPr>
          <p:cNvSpPr/>
          <p:nvPr/>
        </p:nvSpPr>
        <p:spPr>
          <a:xfrm>
            <a:off x="3565237" y="2647697"/>
            <a:ext cx="678800" cy="208958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F04982D0-58CD-4FF1-B5A8-2AA79301CE20}"/>
              </a:ext>
            </a:extLst>
          </p:cNvPr>
          <p:cNvSpPr/>
          <p:nvPr/>
        </p:nvSpPr>
        <p:spPr>
          <a:xfrm>
            <a:off x="2029458" y="3611505"/>
            <a:ext cx="2387672" cy="714043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information if the variant from ClinVar, Humsavar, Cosmic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856FD34A-7ED5-4613-8303-579AB65DA4BE}"/>
              </a:ext>
            </a:extLst>
          </p:cNvPr>
          <p:cNvCxnSpPr>
            <a:cxnSpLocks/>
            <a:stCxn id="41" idx="3"/>
            <a:endCxn id="20" idx="1"/>
          </p:cNvCxnSpPr>
          <p:nvPr/>
        </p:nvCxnSpPr>
        <p:spPr>
          <a:xfrm flipV="1">
            <a:off x="4417130" y="2622611"/>
            <a:ext cx="2052572" cy="1345916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>
            <a:extLst>
              <a:ext uri="{FF2B5EF4-FFF2-40B4-BE49-F238E27FC236}">
                <a16:creationId xmlns:a16="http://schemas.microsoft.com/office/drawing/2014/main" id="{6EBC10DE-1711-4332-A1D5-E6E3F394547C}"/>
              </a:ext>
            </a:extLst>
          </p:cNvPr>
          <p:cNvSpPr/>
          <p:nvPr/>
        </p:nvSpPr>
        <p:spPr>
          <a:xfrm>
            <a:off x="5464664" y="1025117"/>
            <a:ext cx="2401897" cy="778059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cancer types driven by this variant, as annotated in </a:t>
            </a:r>
            <a:r>
              <a:rPr lang="en-US" altLang="zh-CN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IntOGen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连接符: 肘形 56">
            <a:extLst>
              <a:ext uri="{FF2B5EF4-FFF2-40B4-BE49-F238E27FC236}">
                <a16:creationId xmlns:a16="http://schemas.microsoft.com/office/drawing/2014/main" id="{A26292E3-DD2D-4236-97C7-6F54EDF121F4}"/>
              </a:ext>
            </a:extLst>
          </p:cNvPr>
          <p:cNvCxnSpPr>
            <a:cxnSpLocks/>
            <a:endCxn id="54" idx="2"/>
          </p:cNvCxnSpPr>
          <p:nvPr/>
        </p:nvCxnSpPr>
        <p:spPr>
          <a:xfrm rot="16200000" flipV="1">
            <a:off x="6896520" y="1572270"/>
            <a:ext cx="634769" cy="1096581"/>
          </a:xfrm>
          <a:prstGeom prst="bentConnector3">
            <a:avLst>
              <a:gd name="adj1" fmla="val 50000"/>
            </a:avLst>
          </a:prstGeom>
          <a:ln w="25400">
            <a:solidFill>
              <a:srgbClr val="C7507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>
            <a:extLst>
              <a:ext uri="{FF2B5EF4-FFF2-40B4-BE49-F238E27FC236}">
                <a16:creationId xmlns:a16="http://schemas.microsoft.com/office/drawing/2014/main" id="{45632AB5-A880-4145-BCB0-B08227742A72}"/>
              </a:ext>
            </a:extLst>
          </p:cNvPr>
          <p:cNvSpPr/>
          <p:nvPr/>
        </p:nvSpPr>
        <p:spPr>
          <a:xfrm>
            <a:off x="8309722" y="226376"/>
            <a:ext cx="2720809" cy="1148305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the</a:t>
            </a: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 is highly recurrent in cancer, as annotated in CancerHotSpots and recurrent in COSMIC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连接符: 肘形 59">
            <a:extLst>
              <a:ext uri="{FF2B5EF4-FFF2-40B4-BE49-F238E27FC236}">
                <a16:creationId xmlns:a16="http://schemas.microsoft.com/office/drawing/2014/main" id="{259FEE87-9667-4EAB-A3E5-45719D194407}"/>
              </a:ext>
            </a:extLst>
          </p:cNvPr>
          <p:cNvCxnSpPr>
            <a:cxnSpLocks/>
            <a:endCxn id="59" idx="2"/>
          </p:cNvCxnSpPr>
          <p:nvPr/>
        </p:nvCxnSpPr>
        <p:spPr>
          <a:xfrm rot="5400000" flipH="1" flipV="1">
            <a:off x="9033034" y="1751477"/>
            <a:ext cx="1013888" cy="260297"/>
          </a:xfrm>
          <a:prstGeom prst="bentConnector3">
            <a:avLst>
              <a:gd name="adj1" fmla="val 50000"/>
            </a:avLst>
          </a:prstGeom>
          <a:ln w="25400">
            <a:solidFill>
              <a:srgbClr val="C7507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>
            <a:extLst>
              <a:ext uri="{FF2B5EF4-FFF2-40B4-BE49-F238E27FC236}">
                <a16:creationId xmlns:a16="http://schemas.microsoft.com/office/drawing/2014/main" id="{EF2816D1-E837-42D3-BB7E-FF321CF484C0}"/>
              </a:ext>
            </a:extLst>
          </p:cNvPr>
          <p:cNvSpPr/>
          <p:nvPr/>
        </p:nvSpPr>
        <p:spPr>
          <a:xfrm>
            <a:off x="7478030" y="2647698"/>
            <a:ext cx="1132569" cy="215624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6037612E-6E36-40B7-8377-6AAD782C4354}"/>
              </a:ext>
            </a:extLst>
          </p:cNvPr>
          <p:cNvSpPr/>
          <p:nvPr/>
        </p:nvSpPr>
        <p:spPr>
          <a:xfrm>
            <a:off x="6469702" y="3256740"/>
            <a:ext cx="2909012" cy="821063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variant effect on the interaction and specific partner, as annotated in </a:t>
            </a:r>
            <a:r>
              <a:rPr lang="en-US" altLang="zh-CN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IntAct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BCA42F1F-57F7-4CBF-9631-CDD845E16859}"/>
              </a:ext>
            </a:extLst>
          </p:cNvPr>
          <p:cNvCxnSpPr>
            <a:cxnSpLocks/>
          </p:cNvCxnSpPr>
          <p:nvPr/>
        </p:nvCxnSpPr>
        <p:spPr>
          <a:xfrm flipV="1">
            <a:off x="8743439" y="2573233"/>
            <a:ext cx="1709919" cy="683508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0F365486-4E59-4839-AB6B-AC1C467C72F2}"/>
              </a:ext>
            </a:extLst>
          </p:cNvPr>
          <p:cNvSpPr txBox="1"/>
          <p:nvPr/>
        </p:nvSpPr>
        <p:spPr>
          <a:xfrm>
            <a:off x="4171356" y="2437945"/>
            <a:ext cx="47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FF8E02B-1BCA-42BB-B243-A0BA865EB928}"/>
              </a:ext>
            </a:extLst>
          </p:cNvPr>
          <p:cNvSpPr txBox="1"/>
          <p:nvPr/>
        </p:nvSpPr>
        <p:spPr>
          <a:xfrm>
            <a:off x="5245660" y="2388567"/>
            <a:ext cx="38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2C9A651-87DE-4627-98CC-A4AFA1FB0A82}"/>
              </a:ext>
            </a:extLst>
          </p:cNvPr>
          <p:cNvSpPr txBox="1"/>
          <p:nvPr/>
        </p:nvSpPr>
        <p:spPr>
          <a:xfrm>
            <a:off x="6469702" y="2437945"/>
            <a:ext cx="35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060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ECA0AB2-AE90-4C66-B901-593A10707AF9}"/>
              </a:ext>
            </a:extLst>
          </p:cNvPr>
          <p:cNvSpPr txBox="1"/>
          <p:nvPr/>
        </p:nvSpPr>
        <p:spPr>
          <a:xfrm>
            <a:off x="109687" y="0"/>
            <a:ext cx="9371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Protein detail page: Overview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0FF4997-D4CC-491F-B076-C5FE09FD2EB4}"/>
              </a:ext>
            </a:extLst>
          </p:cNvPr>
          <p:cNvSpPr/>
          <p:nvPr/>
        </p:nvSpPr>
        <p:spPr>
          <a:xfrm>
            <a:off x="6942236" y="720089"/>
            <a:ext cx="2683297" cy="550864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UniProt ID of the protein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1D86673-7548-4207-B894-181D62830E02}"/>
              </a:ext>
            </a:extLst>
          </p:cNvPr>
          <p:cNvSpPr/>
          <p:nvPr/>
        </p:nvSpPr>
        <p:spPr>
          <a:xfrm>
            <a:off x="6942236" y="2014038"/>
            <a:ext cx="2683296" cy="550861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information of the protein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10F086E-7CA9-4E1C-B8A5-BA80497ECA71}"/>
              </a:ext>
            </a:extLst>
          </p:cNvPr>
          <p:cNvSpPr/>
          <p:nvPr/>
        </p:nvSpPr>
        <p:spPr>
          <a:xfrm>
            <a:off x="6942236" y="3307249"/>
            <a:ext cx="2679598" cy="550861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WDSP result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8CB6317F-F92A-4EAA-BF0C-9F70B01B070C}"/>
              </a:ext>
            </a:extLst>
          </p:cNvPr>
          <p:cNvCxnSpPr>
            <a:cxnSpLocks/>
          </p:cNvCxnSpPr>
          <p:nvPr/>
        </p:nvCxnSpPr>
        <p:spPr>
          <a:xfrm>
            <a:off x="6172901" y="2289469"/>
            <a:ext cx="769335" cy="0"/>
          </a:xfrm>
          <a:prstGeom prst="straightConnector1">
            <a:avLst/>
          </a:prstGeom>
          <a:ln w="25400">
            <a:solidFill>
              <a:srgbClr val="C750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06D108A-FD38-4B6E-84EA-D4FCDA85E565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右中括号 39">
            <a:extLst>
              <a:ext uri="{FF2B5EF4-FFF2-40B4-BE49-F238E27FC236}">
                <a16:creationId xmlns:a16="http://schemas.microsoft.com/office/drawing/2014/main" id="{519E7347-664F-4AE7-BB04-E12F255F146A}"/>
              </a:ext>
            </a:extLst>
          </p:cNvPr>
          <p:cNvSpPr/>
          <p:nvPr/>
        </p:nvSpPr>
        <p:spPr>
          <a:xfrm>
            <a:off x="6063063" y="1144560"/>
            <a:ext cx="109839" cy="1702399"/>
          </a:xfrm>
          <a:prstGeom prst="rightBracket">
            <a:avLst/>
          </a:prstGeom>
          <a:noFill/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右中括号 47">
            <a:extLst>
              <a:ext uri="{FF2B5EF4-FFF2-40B4-BE49-F238E27FC236}">
                <a16:creationId xmlns:a16="http://schemas.microsoft.com/office/drawing/2014/main" id="{E2895802-4F29-478F-A70A-EDAB9B46D766}"/>
              </a:ext>
            </a:extLst>
          </p:cNvPr>
          <p:cNvSpPr/>
          <p:nvPr/>
        </p:nvSpPr>
        <p:spPr>
          <a:xfrm>
            <a:off x="6063063" y="2994595"/>
            <a:ext cx="118661" cy="1091630"/>
          </a:xfrm>
          <a:prstGeom prst="rightBracket">
            <a:avLst/>
          </a:prstGeom>
          <a:noFill/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F29AEDAA-517C-48D1-A148-3D86E72AD131}"/>
              </a:ext>
            </a:extLst>
          </p:cNvPr>
          <p:cNvCxnSpPr>
            <a:cxnSpLocks/>
          </p:cNvCxnSpPr>
          <p:nvPr/>
        </p:nvCxnSpPr>
        <p:spPr>
          <a:xfrm>
            <a:off x="6172901" y="3582679"/>
            <a:ext cx="769335" cy="0"/>
          </a:xfrm>
          <a:prstGeom prst="straightConnector1">
            <a:avLst/>
          </a:prstGeom>
          <a:ln w="25400">
            <a:solidFill>
              <a:srgbClr val="C7507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304F223D-64C6-4D11-805D-C71B6A048201}"/>
              </a:ext>
            </a:extLst>
          </p:cNvPr>
          <p:cNvSpPr/>
          <p:nvPr/>
        </p:nvSpPr>
        <p:spPr>
          <a:xfrm>
            <a:off x="6942236" y="4487937"/>
            <a:ext cx="2679598" cy="550861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model &amp; checkbox of variants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右中括号 50">
            <a:extLst>
              <a:ext uri="{FF2B5EF4-FFF2-40B4-BE49-F238E27FC236}">
                <a16:creationId xmlns:a16="http://schemas.microsoft.com/office/drawing/2014/main" id="{D873AB16-A219-43E9-91F8-716B8ED9CCCF}"/>
              </a:ext>
            </a:extLst>
          </p:cNvPr>
          <p:cNvSpPr/>
          <p:nvPr/>
        </p:nvSpPr>
        <p:spPr>
          <a:xfrm>
            <a:off x="6063064" y="4265482"/>
            <a:ext cx="118660" cy="1003969"/>
          </a:xfrm>
          <a:prstGeom prst="rightBracket">
            <a:avLst>
              <a:gd name="adj" fmla="val 8333"/>
            </a:avLst>
          </a:prstGeom>
          <a:noFill/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0ACB69D4-8E68-427E-93CD-455C82BEAE7E}"/>
              </a:ext>
            </a:extLst>
          </p:cNvPr>
          <p:cNvCxnSpPr>
            <a:cxnSpLocks/>
          </p:cNvCxnSpPr>
          <p:nvPr/>
        </p:nvCxnSpPr>
        <p:spPr>
          <a:xfrm>
            <a:off x="6172901" y="4763368"/>
            <a:ext cx="769335" cy="0"/>
          </a:xfrm>
          <a:prstGeom prst="straightConnector1">
            <a:avLst/>
          </a:prstGeom>
          <a:ln w="25400">
            <a:solidFill>
              <a:srgbClr val="C7507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右中括号 53">
            <a:extLst>
              <a:ext uri="{FF2B5EF4-FFF2-40B4-BE49-F238E27FC236}">
                <a16:creationId xmlns:a16="http://schemas.microsoft.com/office/drawing/2014/main" id="{C17C96BD-A1F7-4307-B55A-6AA58476472A}"/>
              </a:ext>
            </a:extLst>
          </p:cNvPr>
          <p:cNvSpPr/>
          <p:nvPr/>
        </p:nvSpPr>
        <p:spPr>
          <a:xfrm>
            <a:off x="6063063" y="5316438"/>
            <a:ext cx="109838" cy="1003969"/>
          </a:xfrm>
          <a:prstGeom prst="rightBracket">
            <a:avLst/>
          </a:prstGeom>
          <a:noFill/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8D7D8E28-1949-4B27-BE53-BD2A01344AC7}"/>
              </a:ext>
            </a:extLst>
          </p:cNvPr>
          <p:cNvSpPr/>
          <p:nvPr/>
        </p:nvSpPr>
        <p:spPr>
          <a:xfrm>
            <a:off x="6942236" y="5671165"/>
            <a:ext cx="2679598" cy="550861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 details table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50D7740E-F3FB-4C26-98AC-17F0124871EF}"/>
              </a:ext>
            </a:extLst>
          </p:cNvPr>
          <p:cNvCxnSpPr>
            <a:cxnSpLocks/>
          </p:cNvCxnSpPr>
          <p:nvPr/>
        </p:nvCxnSpPr>
        <p:spPr>
          <a:xfrm>
            <a:off x="6172901" y="5946596"/>
            <a:ext cx="769335" cy="0"/>
          </a:xfrm>
          <a:prstGeom prst="straightConnector1">
            <a:avLst/>
          </a:prstGeom>
          <a:ln w="25400">
            <a:solidFill>
              <a:srgbClr val="C7507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B008BD1A-D476-418D-AD30-12B8CE7A635C}"/>
              </a:ext>
            </a:extLst>
          </p:cNvPr>
          <p:cNvCxnSpPr>
            <a:cxnSpLocks/>
          </p:cNvCxnSpPr>
          <p:nvPr/>
        </p:nvCxnSpPr>
        <p:spPr>
          <a:xfrm>
            <a:off x="6172901" y="1004456"/>
            <a:ext cx="769335" cy="0"/>
          </a:xfrm>
          <a:prstGeom prst="straightConnector1">
            <a:avLst/>
          </a:prstGeom>
          <a:ln w="25400">
            <a:solidFill>
              <a:srgbClr val="C750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右中括号 58">
            <a:extLst>
              <a:ext uri="{FF2B5EF4-FFF2-40B4-BE49-F238E27FC236}">
                <a16:creationId xmlns:a16="http://schemas.microsoft.com/office/drawing/2014/main" id="{8DB6D754-C778-4AA2-8B2B-9E97D213B0E6}"/>
              </a:ext>
            </a:extLst>
          </p:cNvPr>
          <p:cNvSpPr/>
          <p:nvPr/>
        </p:nvSpPr>
        <p:spPr>
          <a:xfrm>
            <a:off x="6065714" y="936195"/>
            <a:ext cx="109839" cy="143943"/>
          </a:xfrm>
          <a:prstGeom prst="rightBracket">
            <a:avLst/>
          </a:prstGeom>
          <a:noFill/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灯片编号占位符 56">
            <a:extLst>
              <a:ext uri="{FF2B5EF4-FFF2-40B4-BE49-F238E27FC236}">
                <a16:creationId xmlns:a16="http://schemas.microsoft.com/office/drawing/2014/main" id="{8E5ECCB3-E351-43B1-93D4-35BFF29B8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101616D-0CA5-43AB-BA93-54170D73B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67" y="852079"/>
            <a:ext cx="3227086" cy="601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4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779D2F95-656A-46DA-93A1-D6584D835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71"/>
          <a:stretch/>
        </p:blipFill>
        <p:spPr>
          <a:xfrm>
            <a:off x="2843567" y="852692"/>
            <a:ext cx="5819287" cy="487939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DBDC9EE-C0A7-45B1-BDE1-27D63B96D850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Protein detail page: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Basic protein information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7EB780E-9FFC-4D26-AAD2-A1932CCBAD88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58B6E24E-4E13-49BD-A6FA-14A029DF3372}"/>
              </a:ext>
            </a:extLst>
          </p:cNvPr>
          <p:cNvCxnSpPr>
            <a:cxnSpLocks/>
          </p:cNvCxnSpPr>
          <p:nvPr/>
        </p:nvCxnSpPr>
        <p:spPr>
          <a:xfrm>
            <a:off x="2524124" y="1168416"/>
            <a:ext cx="617621" cy="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A36A87F4-019E-4E5A-88D8-5E8F7AA547A8}"/>
              </a:ext>
            </a:extLst>
          </p:cNvPr>
          <p:cNvSpPr/>
          <p:nvPr/>
        </p:nvSpPr>
        <p:spPr>
          <a:xfrm>
            <a:off x="9676138" y="4837154"/>
            <a:ext cx="1744938" cy="550864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 to the top of this page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623342D-33F1-4359-AD87-C0E51423AAC0}"/>
              </a:ext>
            </a:extLst>
          </p:cNvPr>
          <p:cNvSpPr/>
          <p:nvPr/>
        </p:nvSpPr>
        <p:spPr>
          <a:xfrm>
            <a:off x="159961" y="3021964"/>
            <a:ext cx="2261436" cy="692336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PDB structures covering the WD40 repeats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F8C5E79-1005-4E98-9ECF-5BE3A92CC5BA}"/>
              </a:ext>
            </a:extLst>
          </p:cNvPr>
          <p:cNvSpPr/>
          <p:nvPr/>
        </p:nvSpPr>
        <p:spPr>
          <a:xfrm>
            <a:off x="9330944" y="3181872"/>
            <a:ext cx="2805961" cy="654084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C750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text: external links leading to related resources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849C8E86-F5B6-4DE7-AC89-42066AF651E6}"/>
              </a:ext>
            </a:extLst>
          </p:cNvPr>
          <p:cNvCxnSpPr>
            <a:cxnSpLocks/>
          </p:cNvCxnSpPr>
          <p:nvPr/>
        </p:nvCxnSpPr>
        <p:spPr>
          <a:xfrm>
            <a:off x="2411405" y="3368132"/>
            <a:ext cx="715465" cy="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10246707-E4B3-4EFD-B989-0DFDDA81C10C}"/>
              </a:ext>
            </a:extLst>
          </p:cNvPr>
          <p:cNvSpPr/>
          <p:nvPr/>
        </p:nvSpPr>
        <p:spPr>
          <a:xfrm>
            <a:off x="223759" y="852692"/>
            <a:ext cx="2268959" cy="676145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UniProt ID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ECD6CBF1-DBE6-4F08-A276-026EBA8F308D}"/>
              </a:ext>
            </a:extLst>
          </p:cNvPr>
          <p:cNvCxnSpPr>
            <a:cxnSpLocks/>
          </p:cNvCxnSpPr>
          <p:nvPr/>
        </p:nvCxnSpPr>
        <p:spPr>
          <a:xfrm flipH="1">
            <a:off x="8771987" y="3489796"/>
            <a:ext cx="558957" cy="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右中括号 50">
            <a:extLst>
              <a:ext uri="{FF2B5EF4-FFF2-40B4-BE49-F238E27FC236}">
                <a16:creationId xmlns:a16="http://schemas.microsoft.com/office/drawing/2014/main" id="{049E61A1-C85D-4666-83A5-BC54E682DCC2}"/>
              </a:ext>
            </a:extLst>
          </p:cNvPr>
          <p:cNvSpPr/>
          <p:nvPr/>
        </p:nvSpPr>
        <p:spPr>
          <a:xfrm>
            <a:off x="8253540" y="1509847"/>
            <a:ext cx="500201" cy="4061612"/>
          </a:xfrm>
          <a:prstGeom prst="rightBracket">
            <a:avLst/>
          </a:prstGeom>
          <a:ln w="28575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灯片编号占位符 51">
            <a:extLst>
              <a:ext uri="{FF2B5EF4-FFF2-40B4-BE49-F238E27FC236}">
                <a16:creationId xmlns:a16="http://schemas.microsoft.com/office/drawing/2014/main" id="{22DBECF1-6F74-4674-98CB-C63B3F38F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3</a:t>
            </a:fld>
            <a:endParaRPr lang="zh-CN" altLang="en-US"/>
          </a:p>
        </p:txBody>
      </p:sp>
      <p:cxnSp>
        <p:nvCxnSpPr>
          <p:cNvPr id="3" name="连接符: 肘形 2">
            <a:extLst>
              <a:ext uri="{FF2B5EF4-FFF2-40B4-BE49-F238E27FC236}">
                <a16:creationId xmlns:a16="http://schemas.microsoft.com/office/drawing/2014/main" id="{E7424A07-9086-4A59-82E5-AA0A70728D0E}"/>
              </a:ext>
            </a:extLst>
          </p:cNvPr>
          <p:cNvCxnSpPr>
            <a:endCxn id="22" idx="1"/>
          </p:cNvCxnSpPr>
          <p:nvPr/>
        </p:nvCxnSpPr>
        <p:spPr>
          <a:xfrm rot="16200000" flipH="1">
            <a:off x="7936444" y="3372892"/>
            <a:ext cx="1820198" cy="1659189"/>
          </a:xfrm>
          <a:prstGeom prst="bentConnector2">
            <a:avLst/>
          </a:prstGeom>
          <a:ln w="28575">
            <a:solidFill>
              <a:srgbClr val="C750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22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216FEE3-664C-4D87-A577-FF67409AC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52" y="1270036"/>
            <a:ext cx="10293879" cy="4381725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1E87BAD-4C86-47FD-BF04-A044CEA56934}"/>
              </a:ext>
            </a:extLst>
          </p:cNvPr>
          <p:cNvSpPr/>
          <p:nvPr/>
        </p:nvSpPr>
        <p:spPr>
          <a:xfrm>
            <a:off x="215757" y="623515"/>
            <a:ext cx="2415292" cy="652790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 of predicted WD40 repeats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8638FB9-5716-4F6E-B756-0903C39927A3}"/>
              </a:ext>
            </a:extLst>
          </p:cNvPr>
          <p:cNvSpPr/>
          <p:nvPr/>
        </p:nvSpPr>
        <p:spPr>
          <a:xfrm>
            <a:off x="3633829" y="676676"/>
            <a:ext cx="2599790" cy="652790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Confidence category: “High”, “Middle” or “Low”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FE194EA5-1EA8-450F-B7A7-F5642CB0D28C}"/>
              </a:ext>
            </a:extLst>
          </p:cNvPr>
          <p:cNvCxnSpPr>
            <a:cxnSpLocks/>
          </p:cNvCxnSpPr>
          <p:nvPr/>
        </p:nvCxnSpPr>
        <p:spPr>
          <a:xfrm>
            <a:off x="1191661" y="4325749"/>
            <a:ext cx="296282" cy="308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97DC77BC-D739-49F9-81E1-E17DC563765F}"/>
              </a:ext>
            </a:extLst>
          </p:cNvPr>
          <p:cNvSpPr/>
          <p:nvPr/>
        </p:nvSpPr>
        <p:spPr>
          <a:xfrm>
            <a:off x="2832498" y="5655745"/>
            <a:ext cx="2888022" cy="732103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letters represent the potential hotspot residues on the top face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22DF82C-C9BD-4589-9D15-0017C3F4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A52C068-578E-46A3-A23F-B0D14EC2C1E1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Protein detail page: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WDSP result</a:t>
            </a: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21854B7-07AB-4925-B48B-F09D5A7EDCB7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连接符: 肘形 33">
            <a:extLst>
              <a:ext uri="{FF2B5EF4-FFF2-40B4-BE49-F238E27FC236}">
                <a16:creationId xmlns:a16="http://schemas.microsoft.com/office/drawing/2014/main" id="{A4E8E1C2-3B7C-466B-9023-790589FC1E4D}"/>
              </a:ext>
            </a:extLst>
          </p:cNvPr>
          <p:cNvCxnSpPr>
            <a:cxnSpLocks/>
            <a:stCxn id="11" idx="2"/>
          </p:cNvCxnSpPr>
          <p:nvPr/>
        </p:nvCxnSpPr>
        <p:spPr>
          <a:xfrm rot="5400000">
            <a:off x="3717284" y="1109400"/>
            <a:ext cx="996375" cy="1436506"/>
          </a:xfrm>
          <a:prstGeom prst="bentConnector2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连接符: 肘形 40">
            <a:extLst>
              <a:ext uri="{FF2B5EF4-FFF2-40B4-BE49-F238E27FC236}">
                <a16:creationId xmlns:a16="http://schemas.microsoft.com/office/drawing/2014/main" id="{E1240474-FFAB-4730-91BE-EA0644FAFBF5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631049" y="949910"/>
            <a:ext cx="355155" cy="761500"/>
          </a:xfrm>
          <a:prstGeom prst="bentConnector2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4B8788AE-D94D-46EA-9C04-82BE4B929A7A}"/>
              </a:ext>
            </a:extLst>
          </p:cNvPr>
          <p:cNvCxnSpPr>
            <a:cxnSpLocks/>
          </p:cNvCxnSpPr>
          <p:nvPr/>
        </p:nvCxnSpPr>
        <p:spPr>
          <a:xfrm flipH="1">
            <a:off x="3497218" y="2606162"/>
            <a:ext cx="3791321" cy="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>
            <a:extLst>
              <a:ext uri="{FF2B5EF4-FFF2-40B4-BE49-F238E27FC236}">
                <a16:creationId xmlns:a16="http://schemas.microsoft.com/office/drawing/2014/main" id="{E3C6D39A-B06E-469E-9B66-B80AE2F3C887}"/>
              </a:ext>
            </a:extLst>
          </p:cNvPr>
          <p:cNvSpPr/>
          <p:nvPr/>
        </p:nvSpPr>
        <p:spPr>
          <a:xfrm>
            <a:off x="7288539" y="2168046"/>
            <a:ext cx="2599790" cy="652790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plain text of WDSP result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B4B3FFCD-A255-4DCB-B360-33FE54890F44}"/>
              </a:ext>
            </a:extLst>
          </p:cNvPr>
          <p:cNvSpPr/>
          <p:nvPr/>
        </p:nvSpPr>
        <p:spPr>
          <a:xfrm>
            <a:off x="-64023" y="3945676"/>
            <a:ext cx="1272007" cy="652790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WDSP result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右中括号 60">
            <a:extLst>
              <a:ext uri="{FF2B5EF4-FFF2-40B4-BE49-F238E27FC236}">
                <a16:creationId xmlns:a16="http://schemas.microsoft.com/office/drawing/2014/main" id="{3DCF3F54-805A-4AC9-B2E0-8ADD2BF5EDD7}"/>
              </a:ext>
            </a:extLst>
          </p:cNvPr>
          <p:cNvSpPr/>
          <p:nvPr/>
        </p:nvSpPr>
        <p:spPr>
          <a:xfrm flipH="1">
            <a:off x="1508780" y="3229066"/>
            <a:ext cx="87373" cy="2193982"/>
          </a:xfrm>
          <a:prstGeom prst="rightBracket">
            <a:avLst/>
          </a:prstGeom>
          <a:noFill/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58A86353-491B-4DB5-BD55-93DEE92A0AD8}"/>
              </a:ext>
            </a:extLst>
          </p:cNvPr>
          <p:cNvCxnSpPr>
            <a:cxnSpLocks/>
          </p:cNvCxnSpPr>
          <p:nvPr/>
        </p:nvCxnSpPr>
        <p:spPr>
          <a:xfrm flipV="1">
            <a:off x="4430385" y="5070875"/>
            <a:ext cx="0" cy="57631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>
            <a:extLst>
              <a:ext uri="{FF2B5EF4-FFF2-40B4-BE49-F238E27FC236}">
                <a16:creationId xmlns:a16="http://schemas.microsoft.com/office/drawing/2014/main" id="{DCBAE930-5700-4522-A8CB-5B0D7F2D0686}"/>
              </a:ext>
            </a:extLst>
          </p:cNvPr>
          <p:cNvSpPr/>
          <p:nvPr/>
        </p:nvSpPr>
        <p:spPr>
          <a:xfrm>
            <a:off x="6085889" y="5655745"/>
            <a:ext cx="2888020" cy="721646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letters represent the residues involved in forming the hydrogen bond network</a:t>
            </a:r>
          </a:p>
        </p:txBody>
      </p: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70293CDD-4439-4C32-BFB8-38F448F7577B}"/>
              </a:ext>
            </a:extLst>
          </p:cNvPr>
          <p:cNvCxnSpPr>
            <a:cxnSpLocks/>
            <a:stCxn id="76" idx="0"/>
          </p:cNvCxnSpPr>
          <p:nvPr/>
        </p:nvCxnSpPr>
        <p:spPr>
          <a:xfrm flipV="1">
            <a:off x="7529899" y="5062315"/>
            <a:ext cx="0" cy="59343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DE98149D-7C9A-42D3-AABD-843F2DBBAEF1}"/>
              </a:ext>
            </a:extLst>
          </p:cNvPr>
          <p:cNvSpPr/>
          <p:nvPr/>
        </p:nvSpPr>
        <p:spPr>
          <a:xfrm>
            <a:off x="9435505" y="5647185"/>
            <a:ext cx="2452456" cy="740664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residues of hydrogen bond networks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连接符: 肘形 42">
            <a:extLst>
              <a:ext uri="{FF2B5EF4-FFF2-40B4-BE49-F238E27FC236}">
                <a16:creationId xmlns:a16="http://schemas.microsoft.com/office/drawing/2014/main" id="{E93B1FFD-2587-43BA-B383-8E657F4921CD}"/>
              </a:ext>
            </a:extLst>
          </p:cNvPr>
          <p:cNvCxnSpPr>
            <a:cxnSpLocks/>
            <a:stCxn id="35" idx="0"/>
          </p:cNvCxnSpPr>
          <p:nvPr/>
        </p:nvCxnSpPr>
        <p:spPr>
          <a:xfrm rot="16200000" flipV="1">
            <a:off x="9493450" y="4478901"/>
            <a:ext cx="567270" cy="1769297"/>
          </a:xfrm>
          <a:prstGeom prst="bentConnector3">
            <a:avLst>
              <a:gd name="adj1" fmla="val 50000"/>
            </a:avLst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B921E44A-8C2D-4DD7-9C91-D964997CC579}"/>
              </a:ext>
            </a:extLst>
          </p:cNvPr>
          <p:cNvSpPr/>
          <p:nvPr/>
        </p:nvSpPr>
        <p:spPr>
          <a:xfrm>
            <a:off x="8704642" y="4791075"/>
            <a:ext cx="630780" cy="288840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AB965C5E-6D2C-46CB-904E-27C8B2CA9973}"/>
              </a:ext>
            </a:extLst>
          </p:cNvPr>
          <p:cNvSpPr/>
          <p:nvPr/>
        </p:nvSpPr>
        <p:spPr>
          <a:xfrm>
            <a:off x="10053632" y="4050411"/>
            <a:ext cx="1937943" cy="740664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Hotspot residues on the top face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连接符: 肘形 52">
            <a:extLst>
              <a:ext uri="{FF2B5EF4-FFF2-40B4-BE49-F238E27FC236}">
                <a16:creationId xmlns:a16="http://schemas.microsoft.com/office/drawing/2014/main" id="{F6BFDA37-919F-4B74-9D7C-130F81105052}"/>
              </a:ext>
            </a:extLst>
          </p:cNvPr>
          <p:cNvCxnSpPr>
            <a:cxnSpLocks/>
            <a:stCxn id="52" idx="0"/>
          </p:cNvCxnSpPr>
          <p:nvPr/>
        </p:nvCxnSpPr>
        <p:spPr>
          <a:xfrm rot="16200000" flipV="1">
            <a:off x="10390582" y="3418389"/>
            <a:ext cx="903174" cy="360870"/>
          </a:xfrm>
          <a:prstGeom prst="bentConnector3">
            <a:avLst>
              <a:gd name="adj1" fmla="val 50000"/>
            </a:avLst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3BEE4B17-E89E-42A3-8971-C716B61B054B}"/>
              </a:ext>
            </a:extLst>
          </p:cNvPr>
          <p:cNvSpPr/>
          <p:nvPr/>
        </p:nvSpPr>
        <p:spPr>
          <a:xfrm>
            <a:off x="9096375" y="2952608"/>
            <a:ext cx="1200242" cy="286777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981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725A14-FE98-4747-8F87-3253CAB15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83" y="1121911"/>
            <a:ext cx="10376433" cy="469924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8023EB0-7223-4479-8333-AAAFD5ADDA0E}"/>
              </a:ext>
            </a:extLst>
          </p:cNvPr>
          <p:cNvSpPr/>
          <p:nvPr/>
        </p:nvSpPr>
        <p:spPr>
          <a:xfrm>
            <a:off x="1142449" y="814649"/>
            <a:ext cx="2762202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model template link (may be itself)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6449EFC7-55F3-443F-BCC4-9AA8473AC592}"/>
              </a:ext>
            </a:extLst>
          </p:cNvPr>
          <p:cNvCxnSpPr>
            <a:cxnSpLocks/>
          </p:cNvCxnSpPr>
          <p:nvPr/>
        </p:nvCxnSpPr>
        <p:spPr>
          <a:xfrm>
            <a:off x="2471228" y="1406144"/>
            <a:ext cx="0" cy="683422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44EBFAC0-E103-4FA6-A7AC-E60DCF198AA5}"/>
              </a:ext>
            </a:extLst>
          </p:cNvPr>
          <p:cNvCxnSpPr>
            <a:cxnSpLocks/>
          </p:cNvCxnSpPr>
          <p:nvPr/>
        </p:nvCxnSpPr>
        <p:spPr>
          <a:xfrm flipV="1">
            <a:off x="9344025" y="7018496"/>
            <a:ext cx="0" cy="187768"/>
          </a:xfrm>
          <a:prstGeom prst="straightConnector1">
            <a:avLst/>
          </a:prstGeom>
          <a:ln w="25400">
            <a:solidFill>
              <a:srgbClr val="C750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C94C08C5-6AAA-410E-B4A5-5D1121EAC31E}"/>
              </a:ext>
            </a:extLst>
          </p:cNvPr>
          <p:cNvSpPr/>
          <p:nvPr/>
        </p:nvSpPr>
        <p:spPr>
          <a:xfrm>
            <a:off x="4562221" y="490300"/>
            <a:ext cx="2752629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viewer action bar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ACC10187-EDED-458C-9D1A-6EB9490C11C6}"/>
              </a:ext>
            </a:extLst>
          </p:cNvPr>
          <p:cNvCxnSpPr>
            <a:cxnSpLocks/>
          </p:cNvCxnSpPr>
          <p:nvPr/>
        </p:nvCxnSpPr>
        <p:spPr>
          <a:xfrm>
            <a:off x="5938536" y="1091073"/>
            <a:ext cx="0" cy="539781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2212AB2-CB81-4E19-A36F-EC9F8594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6F7FBEB-A91E-48DB-884F-1A2D331F8D9A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Protein detail page: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Structure model &amp; checkbox of variants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633E02D-C42E-452E-BAA1-A826018F4C0C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右中括号 21">
            <a:extLst>
              <a:ext uri="{FF2B5EF4-FFF2-40B4-BE49-F238E27FC236}">
                <a16:creationId xmlns:a16="http://schemas.microsoft.com/office/drawing/2014/main" id="{E0B73B99-1C90-4E01-9AC1-35551DA790E0}"/>
              </a:ext>
            </a:extLst>
          </p:cNvPr>
          <p:cNvSpPr/>
          <p:nvPr/>
        </p:nvSpPr>
        <p:spPr>
          <a:xfrm rot="16200000" flipH="1">
            <a:off x="4201214" y="3048631"/>
            <a:ext cx="82132" cy="5524411"/>
          </a:xfrm>
          <a:prstGeom prst="rightBracket">
            <a:avLst/>
          </a:prstGeom>
          <a:noFill/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7619863-9338-49F6-A7D2-C1904C909CA4}"/>
              </a:ext>
            </a:extLst>
          </p:cNvPr>
          <p:cNvSpPr/>
          <p:nvPr/>
        </p:nvSpPr>
        <p:spPr>
          <a:xfrm>
            <a:off x="2937308" y="6176005"/>
            <a:ext cx="2609942" cy="545470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model viewer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799A420E-D1A9-41F5-AD02-122291B935CA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4242278" y="5871989"/>
            <a:ext cx="1" cy="304016"/>
          </a:xfrm>
          <a:prstGeom prst="straightConnector1">
            <a:avLst/>
          </a:prstGeom>
          <a:ln w="25400">
            <a:solidFill>
              <a:srgbClr val="C7507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右中括号 32">
            <a:extLst>
              <a:ext uri="{FF2B5EF4-FFF2-40B4-BE49-F238E27FC236}">
                <a16:creationId xmlns:a16="http://schemas.microsoft.com/office/drawing/2014/main" id="{A82866F5-6EDC-4E9E-8F88-4DD643675B14}"/>
              </a:ext>
            </a:extLst>
          </p:cNvPr>
          <p:cNvSpPr/>
          <p:nvPr/>
        </p:nvSpPr>
        <p:spPr>
          <a:xfrm rot="16200000">
            <a:off x="5928503" y="637005"/>
            <a:ext cx="82130" cy="2069830"/>
          </a:xfrm>
          <a:prstGeom prst="rightBracket">
            <a:avLst/>
          </a:prstGeom>
          <a:noFill/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01F841D-C96C-4DAC-96A2-A4FD81A1AC9C}"/>
              </a:ext>
            </a:extLst>
          </p:cNvPr>
          <p:cNvSpPr/>
          <p:nvPr/>
        </p:nvSpPr>
        <p:spPr>
          <a:xfrm>
            <a:off x="7919155" y="447770"/>
            <a:ext cx="3768020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checkbox of variants which can control their display on structure model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右中括号 34">
            <a:extLst>
              <a:ext uri="{FF2B5EF4-FFF2-40B4-BE49-F238E27FC236}">
                <a16:creationId xmlns:a16="http://schemas.microsoft.com/office/drawing/2014/main" id="{BBC25E2D-B37E-44FD-9C09-A2BE93E78547}"/>
              </a:ext>
            </a:extLst>
          </p:cNvPr>
          <p:cNvSpPr/>
          <p:nvPr/>
        </p:nvSpPr>
        <p:spPr>
          <a:xfrm rot="16200000">
            <a:off x="8992561" y="9358"/>
            <a:ext cx="82131" cy="3325118"/>
          </a:xfrm>
          <a:prstGeom prst="rightBracket">
            <a:avLst/>
          </a:prstGeom>
          <a:noFill/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连接符: 肘形 35">
            <a:extLst>
              <a:ext uri="{FF2B5EF4-FFF2-40B4-BE49-F238E27FC236}">
                <a16:creationId xmlns:a16="http://schemas.microsoft.com/office/drawing/2014/main" id="{0B33E913-55DF-4B30-8661-4FA077E3A8AE}"/>
              </a:ext>
            </a:extLst>
          </p:cNvPr>
          <p:cNvCxnSpPr>
            <a:cxnSpLocks/>
            <a:stCxn id="34" idx="2"/>
            <a:endCxn id="35" idx="2"/>
          </p:cNvCxnSpPr>
          <p:nvPr/>
        </p:nvCxnSpPr>
        <p:spPr>
          <a:xfrm rot="5400000">
            <a:off x="9119243" y="946929"/>
            <a:ext cx="598307" cy="769538"/>
          </a:xfrm>
          <a:prstGeom prst="bentConnector3">
            <a:avLst>
              <a:gd name="adj1" fmla="val 44425"/>
            </a:avLst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603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343E2DF-66FE-4BB8-839B-7F4CE0426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14" y="1319065"/>
            <a:ext cx="11147492" cy="457831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202DB50-C137-4B71-9874-CD7F9007F3D2}"/>
              </a:ext>
            </a:extLst>
          </p:cNvPr>
          <p:cNvSpPr txBox="1"/>
          <p:nvPr/>
        </p:nvSpPr>
        <p:spPr>
          <a:xfrm>
            <a:off x="234200" y="672349"/>
            <a:ext cx="11279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Display residues of the selected variation sites on the structure model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692EA87-515C-42B2-8E46-7761761D5113}"/>
              </a:ext>
            </a:extLst>
          </p:cNvPr>
          <p:cNvSpPr/>
          <p:nvPr/>
        </p:nvSpPr>
        <p:spPr>
          <a:xfrm>
            <a:off x="312149" y="1102884"/>
            <a:ext cx="2366576" cy="706793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Stick display residues of the selected variation sites on structure model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E6B02E58-72CD-40FD-9886-83C327616FCE}"/>
              </a:ext>
            </a:extLst>
          </p:cNvPr>
          <p:cNvCxnSpPr>
            <a:cxnSpLocks/>
            <a:stCxn id="21" idx="3"/>
          </p:cNvCxnSpPr>
          <p:nvPr/>
        </p:nvCxnSpPr>
        <p:spPr>
          <a:xfrm flipH="1">
            <a:off x="2612467" y="1456281"/>
            <a:ext cx="66258" cy="1002002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258BF3DD-6252-490F-AD27-AE1F69B6CD7D}"/>
              </a:ext>
            </a:extLst>
          </p:cNvPr>
          <p:cNvSpPr/>
          <p:nvPr/>
        </p:nvSpPr>
        <p:spPr>
          <a:xfrm>
            <a:off x="7946404" y="5793946"/>
            <a:ext cx="2419393" cy="548735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Select the interested variants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F85A7C2C-0198-4AA5-8CE0-C7193F2F63F9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2678725" y="1456281"/>
            <a:ext cx="1495791" cy="186005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0B22FCB-5F52-444D-93CF-2DEF65407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B8F4DCA-FCDD-4694-8F79-51120EDB2625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7C4490E-C3D1-440F-A2E7-131FC4961C1A}"/>
              </a:ext>
            </a:extLst>
          </p:cNvPr>
          <p:cNvSpPr/>
          <p:nvPr/>
        </p:nvSpPr>
        <p:spPr>
          <a:xfrm>
            <a:off x="10456592" y="2397245"/>
            <a:ext cx="1625820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button to the help page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连接符: 肘形 17">
            <a:extLst>
              <a:ext uri="{FF2B5EF4-FFF2-40B4-BE49-F238E27FC236}">
                <a16:creationId xmlns:a16="http://schemas.microsoft.com/office/drawing/2014/main" id="{A0F1F6CE-0852-472A-A421-40884FD17D54}"/>
              </a:ext>
            </a:extLst>
          </p:cNvPr>
          <p:cNvCxnSpPr>
            <a:cxnSpLocks/>
            <a:endCxn id="16" idx="0"/>
          </p:cNvCxnSpPr>
          <p:nvPr/>
        </p:nvCxnSpPr>
        <p:spPr>
          <a:xfrm rot="16200000" flipH="1">
            <a:off x="10444543" y="1572285"/>
            <a:ext cx="837009" cy="812910"/>
          </a:xfrm>
          <a:prstGeom prst="bentConnector3">
            <a:avLst>
              <a:gd name="adj1" fmla="val 50000"/>
            </a:avLst>
          </a:prstGeom>
          <a:ln w="25400">
            <a:solidFill>
              <a:srgbClr val="C7507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5F3DDCBE-E7C5-47AD-ADD5-E219DF07CD9C}"/>
              </a:ext>
            </a:extLst>
          </p:cNvPr>
          <p:cNvSpPr/>
          <p:nvPr/>
        </p:nvSpPr>
        <p:spPr>
          <a:xfrm>
            <a:off x="10094241" y="1792206"/>
            <a:ext cx="160337" cy="263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EE850CD-A8B8-4DEF-A67F-71D7E963FBE4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Protein detail page: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Structure model &amp; checkbox of variants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16C4218-C9F8-4E04-A083-D20441C9ECA6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4BFAA929-828F-48EB-8307-409C74789C8E}"/>
              </a:ext>
            </a:extLst>
          </p:cNvPr>
          <p:cNvCxnSpPr>
            <a:cxnSpLocks/>
          </p:cNvCxnSpPr>
          <p:nvPr/>
        </p:nvCxnSpPr>
        <p:spPr>
          <a:xfrm flipH="1" flipV="1">
            <a:off x="7692894" y="5342480"/>
            <a:ext cx="1497828" cy="426128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A46A9E27-42C5-4BBC-9071-3E0F736832A7}"/>
              </a:ext>
            </a:extLst>
          </p:cNvPr>
          <p:cNvCxnSpPr>
            <a:cxnSpLocks/>
          </p:cNvCxnSpPr>
          <p:nvPr/>
        </p:nvCxnSpPr>
        <p:spPr>
          <a:xfrm flipH="1" flipV="1">
            <a:off x="7692894" y="5040640"/>
            <a:ext cx="1497828" cy="727968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连接符: 肘形 68">
            <a:extLst>
              <a:ext uri="{FF2B5EF4-FFF2-40B4-BE49-F238E27FC236}">
                <a16:creationId xmlns:a16="http://schemas.microsoft.com/office/drawing/2014/main" id="{1CE697E4-A5AB-4C98-BAF2-8561F840028C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26014" y="-46243"/>
            <a:ext cx="750671" cy="4136305"/>
          </a:xfrm>
          <a:prstGeom prst="bentConnector3">
            <a:avLst>
              <a:gd name="adj1" fmla="val 51231"/>
            </a:avLst>
          </a:prstGeom>
          <a:ln w="25400">
            <a:solidFill>
              <a:srgbClr val="C7507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921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A89BD86-9B95-4670-8F57-712DE5EE4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687" y="1678177"/>
            <a:ext cx="10243076" cy="455318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409D9A-CCB1-4AE8-86DA-077190AE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167B24A-8FB0-427D-A0F1-80775A3F275B}"/>
              </a:ext>
            </a:extLst>
          </p:cNvPr>
          <p:cNvSpPr txBox="1"/>
          <p:nvPr/>
        </p:nvSpPr>
        <p:spPr>
          <a:xfrm>
            <a:off x="216445" y="626639"/>
            <a:ext cx="11279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Download the structure model or its sequence of the structure model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05A5654-E249-4D47-BEA4-DD794E19BB04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Protein detail page: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Structure model &amp; checkbox of variants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D819DD4-0888-4FAE-BE83-8942505015BA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403C7837-0DBF-4132-8533-9D9A74A1A3A9}"/>
              </a:ext>
            </a:extLst>
          </p:cNvPr>
          <p:cNvSpPr/>
          <p:nvPr/>
        </p:nvSpPr>
        <p:spPr>
          <a:xfrm>
            <a:off x="3857228" y="1160033"/>
            <a:ext cx="3394174" cy="574415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structure or sequence using the drop-down list 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ACC26CBD-848E-4671-AA06-2CBF40537798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5554315" y="1734448"/>
            <a:ext cx="0" cy="402696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9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10D0919-2FB8-468E-8128-A63C4DD37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20" y="2270548"/>
            <a:ext cx="10192274" cy="4235668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0202DB50-C137-4B71-9874-CD7F9007F3D2}"/>
              </a:ext>
            </a:extLst>
          </p:cNvPr>
          <p:cNvSpPr txBox="1"/>
          <p:nvPr/>
        </p:nvSpPr>
        <p:spPr>
          <a:xfrm>
            <a:off x="347547" y="658689"/>
            <a:ext cx="1089765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Display the sites involved in hydrogen bond networks,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potential hotspots on the top face, or variants on the structure model</a:t>
            </a:r>
          </a:p>
          <a:p>
            <a:pPr>
              <a:spcAft>
                <a:spcPts val="60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When turn on the display of the hydrogen bond networks or hotspots, if variants sites superimposed with them, the residue color would change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0B22FCB-5F52-444D-93CF-2DEF65407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F3DDCBE-E7C5-47AD-ADD5-E219DF07CD9C}"/>
              </a:ext>
            </a:extLst>
          </p:cNvPr>
          <p:cNvSpPr/>
          <p:nvPr/>
        </p:nvSpPr>
        <p:spPr>
          <a:xfrm>
            <a:off x="10004761" y="2874988"/>
            <a:ext cx="160337" cy="263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EE850CD-A8B8-4DEF-A67F-71D7E963FBE4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Protein detail page: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Structure model &amp; checkbox of variants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16C4218-C9F8-4E04-A083-D20441C9ECA6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1" name="矩形 70">
            <a:extLst>
              <a:ext uri="{FF2B5EF4-FFF2-40B4-BE49-F238E27FC236}">
                <a16:creationId xmlns:a16="http://schemas.microsoft.com/office/drawing/2014/main" id="{1C8B3DF9-0265-4ACF-ACF7-791C26459A55}"/>
              </a:ext>
            </a:extLst>
          </p:cNvPr>
          <p:cNvSpPr/>
          <p:nvPr/>
        </p:nvSpPr>
        <p:spPr>
          <a:xfrm>
            <a:off x="7086704" y="2871950"/>
            <a:ext cx="160337" cy="263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25EC74C-85A9-41F7-BAFF-734A5730EA64}"/>
              </a:ext>
            </a:extLst>
          </p:cNvPr>
          <p:cNvSpPr/>
          <p:nvPr/>
        </p:nvSpPr>
        <p:spPr>
          <a:xfrm>
            <a:off x="8367362" y="1859664"/>
            <a:ext cx="2786283" cy="574415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the featured sites using the drop-down list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B75CBA5-3B87-4165-801B-F712AF9DC3A3}"/>
              </a:ext>
            </a:extLst>
          </p:cNvPr>
          <p:cNvSpPr/>
          <p:nvPr/>
        </p:nvSpPr>
        <p:spPr>
          <a:xfrm>
            <a:off x="4930168" y="5360719"/>
            <a:ext cx="1904433" cy="632483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8989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Grey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variants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EA543E0F-8D10-494C-85E8-D8B60656CBAA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5086481" y="4945220"/>
            <a:ext cx="795904" cy="415499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46F14DF2-C0AB-408C-859B-EE58C9876A76}"/>
              </a:ext>
            </a:extLst>
          </p:cNvPr>
          <p:cNvSpPr/>
          <p:nvPr/>
        </p:nvSpPr>
        <p:spPr>
          <a:xfrm>
            <a:off x="875840" y="5962590"/>
            <a:ext cx="1904433" cy="632483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000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hydrogen bond networks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B4BE59CC-9AB4-4F4C-9623-B5E3F24FB3B5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1828057" y="5162617"/>
            <a:ext cx="1299827" cy="799973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0EC711BF-3DB5-4C7C-A670-006EDB103BD4}"/>
              </a:ext>
            </a:extLst>
          </p:cNvPr>
          <p:cNvSpPr/>
          <p:nvPr/>
        </p:nvSpPr>
        <p:spPr>
          <a:xfrm>
            <a:off x="832752" y="2871950"/>
            <a:ext cx="1904433" cy="632483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F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hotspots on the top face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3AA52864-29F2-461F-955B-3015304CABA9}"/>
              </a:ext>
            </a:extLst>
          </p:cNvPr>
          <p:cNvCxnSpPr>
            <a:cxnSpLocks/>
            <a:endCxn id="25" idx="3"/>
          </p:cNvCxnSpPr>
          <p:nvPr/>
        </p:nvCxnSpPr>
        <p:spPr>
          <a:xfrm flipH="1" flipV="1">
            <a:off x="2737185" y="3188192"/>
            <a:ext cx="994843" cy="877731"/>
          </a:xfrm>
          <a:prstGeom prst="straightConnector1">
            <a:avLst/>
          </a:prstGeom>
          <a:ln w="25400">
            <a:solidFill>
              <a:srgbClr val="C7507C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7138CA0C-E52C-4A34-97CD-EAE0524931E9}"/>
              </a:ext>
            </a:extLst>
          </p:cNvPr>
          <p:cNvSpPr/>
          <p:nvPr/>
        </p:nvSpPr>
        <p:spPr>
          <a:xfrm>
            <a:off x="285179" y="4417270"/>
            <a:ext cx="1904433" cy="632483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FFCA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Pink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variants on hotspots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B510FBA8-FE65-49C2-96EA-EA322F5C8673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2189612" y="4733512"/>
            <a:ext cx="1216306" cy="298439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90C43612-A8CC-46D6-B4CE-B40DE0D1F2D4}"/>
              </a:ext>
            </a:extLst>
          </p:cNvPr>
          <p:cNvSpPr/>
          <p:nvPr/>
        </p:nvSpPr>
        <p:spPr>
          <a:xfrm>
            <a:off x="5300100" y="3167572"/>
            <a:ext cx="1591799" cy="733051"/>
          </a:xfrm>
          <a:prstGeom prst="rect">
            <a:avLst/>
          </a:prstGeom>
          <a:solidFill>
            <a:schemeClr val="bg1"/>
          </a:solidFill>
          <a:ln w="25400">
            <a:solidFill>
              <a:srgbClr val="C7507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rgbClr val="00F6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Cyan</a:t>
            </a: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variants on hydrogen bond networks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7A556782-0051-43FC-A139-4D7BEF9C3207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4413706" y="3534098"/>
            <a:ext cx="886394" cy="308720"/>
          </a:xfrm>
          <a:prstGeom prst="straightConnector1">
            <a:avLst/>
          </a:prstGeom>
          <a:ln w="25400">
            <a:solidFill>
              <a:srgbClr val="C7507C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连接符: 肘形 37">
            <a:extLst>
              <a:ext uri="{FF2B5EF4-FFF2-40B4-BE49-F238E27FC236}">
                <a16:creationId xmlns:a16="http://schemas.microsoft.com/office/drawing/2014/main" id="{BBFE028E-EFE6-43B2-82B6-E4AF7DEC1F8F}"/>
              </a:ext>
            </a:extLst>
          </p:cNvPr>
          <p:cNvCxnSpPr>
            <a:cxnSpLocks/>
            <a:stCxn id="37" idx="0"/>
            <a:endCxn id="31" idx="1"/>
          </p:cNvCxnSpPr>
          <p:nvPr/>
        </p:nvCxnSpPr>
        <p:spPr>
          <a:xfrm rot="5400000" flipH="1" flipV="1">
            <a:off x="6480096" y="602235"/>
            <a:ext cx="342628" cy="3431903"/>
          </a:xfrm>
          <a:prstGeom prst="bentConnector2">
            <a:avLst/>
          </a:prstGeom>
          <a:ln w="25400">
            <a:solidFill>
              <a:srgbClr val="C7507C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0434B21D-96E7-465E-BA59-9B74FBC6A8EF}"/>
              </a:ext>
            </a:extLst>
          </p:cNvPr>
          <p:cNvSpPr/>
          <p:nvPr/>
        </p:nvSpPr>
        <p:spPr>
          <a:xfrm>
            <a:off x="4784436" y="2489500"/>
            <a:ext cx="302045" cy="437871"/>
          </a:xfrm>
          <a:prstGeom prst="rect">
            <a:avLst/>
          </a:prstGeom>
          <a:noFill/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9897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9900B00-F5F2-4E81-BC9E-0B994A42F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2BBB693-75BA-426C-94A7-54AC0E8CD906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Protein detail page:</a:t>
            </a:r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Structure model &amp; checkbox of variants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34CD9AB-1960-4964-8754-6723CF909ACC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4C3B5B58-0F37-4156-8691-1B8D3790D6CE}"/>
              </a:ext>
            </a:extLst>
          </p:cNvPr>
          <p:cNvSpPr txBox="1"/>
          <p:nvPr/>
        </p:nvSpPr>
        <p:spPr>
          <a:xfrm>
            <a:off x="304903" y="692190"/>
            <a:ext cx="11279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Change the display styles, color schemes or background colors using the action bar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BDB3FF5-2145-4B0C-B8B5-6C58254A4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6" y="1610627"/>
            <a:ext cx="10800384" cy="441803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986064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8683</TotalTime>
  <Words>471</Words>
  <Application>Microsoft Office PowerPoint</Application>
  <PresentationFormat>宽屏</PresentationFormat>
  <Paragraphs>65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Protein detail page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Detailed protein information page</dc:title>
  <dc:creator>珂 安</dc:creator>
  <cp:lastModifiedBy>yezq</cp:lastModifiedBy>
  <cp:revision>123</cp:revision>
  <dcterms:created xsi:type="dcterms:W3CDTF">2019-04-11T07:23:18Z</dcterms:created>
  <dcterms:modified xsi:type="dcterms:W3CDTF">2024-01-28T15:28:31Z</dcterms:modified>
</cp:coreProperties>
</file>