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6" r:id="rId3"/>
    <p:sldId id="267" r:id="rId4"/>
    <p:sldId id="269" r:id="rId5"/>
    <p:sldId id="268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507C"/>
    <a:srgbClr val="88B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17" autoAdjust="0"/>
  </p:normalViewPr>
  <p:slideViewPr>
    <p:cSldViewPr snapToGrid="0">
      <p:cViewPr>
        <p:scale>
          <a:sx n="75" d="100"/>
          <a:sy n="75" d="100"/>
        </p:scale>
        <p:origin x="85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697E1-DE3F-4A96-84AF-023C02F67DD2}" type="datetimeFigureOut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2B621-646F-41C7-B660-097F6C43818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15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重新截图，用上前面的勾选框，再导出列表。列表中的</a:t>
            </a:r>
            <a:r>
              <a:rPr lang="en-US" altLang="zh-CN" dirty="0"/>
              <a:t>section</a:t>
            </a:r>
            <a:r>
              <a:rPr lang="zh-CN" altLang="en-US" dirty="0"/>
              <a:t>要写完整。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62B621-646F-41C7-B660-097F6C43818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823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FF16B-8659-4F04-BE33-2543626460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66D589E-D59D-4D4B-8527-845EE897AA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58528-BFF8-4A4A-9C33-BC61FE525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CA754-01FC-47A3-A160-104B2749491F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8A9236-A494-4814-B90F-A9E3C0FA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648A4-468E-49AD-9BA3-974A4DEA5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41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C2CE3-ABDE-47F3-91C1-53FCE668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927C39D-0EAB-4FE8-88E7-B62A25F5DC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EDC94B7-B9A8-4708-B85E-A0443E688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55A6F-C0F1-49FA-8A6A-26A1D437E9F1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13825E-F9A0-41E4-AC4D-0622BA838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ADE6A4-5F7D-40DF-878C-C5A6DDBA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883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1BB9D8E-A424-40FF-8251-8794BCB80A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ABA824-0F8C-4D1B-9B57-3AABBD8E06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08E7A6-C7AB-471E-AF77-0A8B33F38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12C55-A90B-4147-9DEB-0DF49EEE5970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7AA000-2966-4A95-8AFF-B13455FCB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89E639-CFFE-40C2-BA22-8FBBEDDD6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09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5D1F9F-028C-4216-A10B-2040AC552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ED02BC-1C01-48E0-BE6B-F2B7B637A3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5CE449-6C9A-47CA-86FA-A7F4728C4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2595A-26C2-48B4-9A78-963CD374E649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13EB249-34CA-4E12-8EA3-F7333A8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1C507-7110-4D9F-88B8-57DFE8CF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9857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A02F50-45E0-46D5-97D6-061A06C1C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CA2D3-4E54-4C7D-AA05-DDAD076B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39092E-5D3B-428E-B686-87D5BA642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DF50-4A52-43FC-9E2F-1A7BC77C74F9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AAD52F-A4B0-4A38-837D-9F9F233E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098597C-78C9-44E4-8F9C-A4D033DD9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2918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EA61CC-E28D-4DCE-BCA8-FC623E236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873AAD-ACB1-4513-95E2-98011E13FE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61D407E-E466-409B-BB42-C3761720B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710756D-6DE4-46D8-9F65-0206C3C4D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87E55-A9A5-47F8-8677-E2E39E022D63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E3946B9-3CC0-4EF4-9F93-00E3A1D0E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F611122-BF70-47F1-ADA7-8513CBDA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645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A87F37-5098-4B34-8CAE-2323CFB22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7920095-CEF3-43CC-9B61-C6E2DAEBB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70E6E72-3A8D-4BE9-8516-27235A804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DADC700-A6D5-4968-A9D3-DD29D4FF9C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21482E8-4DFB-45B4-9B7A-340F0EDE59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6AC06FB-C0C2-4160-A2D4-D1EA82800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0AC83-683E-4955-A2A5-0034C1965D18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488B78-DEA1-4C2A-B055-A708A08D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3F6D192-00FA-4475-AC8E-FB9F90CC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6047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4A8EA2-8FCB-4EE9-82DC-EA17C9F3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6F4D9A6-907B-4C15-BE8E-565FDC37B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F1806-B977-495B-94F2-76F8D41F7926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0D715C-77CF-4880-BC35-F170FBBD8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E288063-C1F6-4E74-8943-AD93878BA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094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D5F4738-C85F-4892-BA32-C52060E5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6AA3-7EA3-4FDA-AB58-1A54A897AD7B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B51C919-1ED0-4CE3-8263-E255165B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99BF076-A5B8-43A1-AB08-E6B380C7C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40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708B43-0E37-45E3-BFCD-D2D2077E2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C9CB3DC-6E79-4EFB-A73B-75BFECB03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2E3100-942F-49C4-A5D0-B1DF5A59C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58C86B-4077-4C67-8AC4-2724E90E4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907E9-E384-4696-916C-CAB5E201228E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E976467-726F-43C2-8C2F-AC981D0DC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A31FFFD-0A99-4277-A4E6-916E4D31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839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3D15C0-5D03-4C07-8D49-2F2299CD7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00F1DC-187D-4C2A-933F-17B965340B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14320DC-D952-4C73-B792-97E62D2CEA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CA581D8-ACEE-4EBA-B0E9-AD5754C19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373ED-9B0B-438F-9726-1E0A18FD7C10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EE509B4-F8B7-48CE-A27A-2040D24B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BF2C8EA-CB42-4932-BCCC-3830A7BB5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90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2DA5609-5929-4C07-9450-E7D632791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F9872E-0BB2-43CA-8218-16629CACF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1A4B6-09A3-4381-9582-945BEC995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D7876-2571-49C9-9823-1AFFB998ADE2}" type="datetime1">
              <a:rPr lang="zh-CN" altLang="en-US" smtClean="0"/>
              <a:t>2019/4/27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6A8C60-0659-4FA3-A4C3-2E5C8DE5B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FE07E1-E73D-4A31-A69D-B671BB04B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B7CB7-CA93-4420-845E-74FC01683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0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dspdb.com/wdsp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hyperlink" Target="http://www.wdspdb.com/wdsp/detail/P61964.txt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wdspdb.com/wdsp/detail/P6196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86D497E-5DA7-4A3C-AF59-8045E45E3A1A}"/>
              </a:ext>
            </a:extLst>
          </p:cNvPr>
          <p:cNvSpPr txBox="1"/>
          <p:nvPr/>
        </p:nvSpPr>
        <p:spPr>
          <a:xfrm>
            <a:off x="942504" y="2622298"/>
            <a:ext cx="1053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dirty="0">
                <a:latin typeface="Arial" panose="020B0604020202020204" pitchFamily="34" charset="0"/>
                <a:cs typeface="Arial" panose="020B0604020202020204" pitchFamily="34" charset="0"/>
              </a:rPr>
              <a:t>How to batch download data?</a:t>
            </a:r>
            <a:endParaRPr lang="zh-CN" alt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1E9DBCD-EDE3-4A2E-AC1F-208818FC8D25}"/>
              </a:ext>
            </a:extLst>
          </p:cNvPr>
          <p:cNvSpPr txBox="1"/>
          <p:nvPr/>
        </p:nvSpPr>
        <p:spPr>
          <a:xfrm>
            <a:off x="6210132" y="5941368"/>
            <a:ext cx="5744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WDSPdb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http://www.wdspdb.com/wdsp/</a:t>
            </a:r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6580D3E-3A2C-4416-8F52-A653451C3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303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28C86C8-6405-4EA4-A35B-79B1B0EF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86" y="2120126"/>
            <a:ext cx="10909628" cy="3140262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C83A5B-F627-4F54-BC38-58B14A3E8146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First step: Search the keyword to get the protein list you wanted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779C4389-D282-4AD2-9318-B2A2F3E1F96F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D70A791-7FF5-4374-BD84-6F1D7DF0EEF7}"/>
              </a:ext>
            </a:extLst>
          </p:cNvPr>
          <p:cNvSpPr txBox="1"/>
          <p:nvPr/>
        </p:nvSpPr>
        <p:spPr>
          <a:xfrm>
            <a:off x="271098" y="634297"/>
            <a:ext cx="1127971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Use the search box at the home page</a:t>
            </a: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lvl="1">
              <a:spcAft>
                <a:spcPts val="600"/>
              </a:spcAft>
            </a:pP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Search the “Gene Name” of “</a:t>
            </a:r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wdr5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” and the “Organism” of “</a:t>
            </a:r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Homo sapiens (Human)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zh-CN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A2FD549-9E1A-44EA-ABF9-CA7E10991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534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DBDE548F-4BF2-419F-ACC8-91BA3C96E9C2}"/>
              </a:ext>
            </a:extLst>
          </p:cNvPr>
          <p:cNvSpPr txBox="1"/>
          <p:nvPr/>
        </p:nvSpPr>
        <p:spPr>
          <a:xfrm>
            <a:off x="109688" y="594819"/>
            <a:ext cx="110150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u="sng">
                <a:solidFill>
                  <a:srgbClr val="C7507C"/>
                </a:solidFill>
              </a:defRPr>
            </a:lvl1pPr>
          </a:lstStyle>
          <a:p>
            <a:pPr marL="457200" indent="-457200">
              <a:buAutoNum type="arabicPeriod"/>
            </a:pP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proteins you wanted in search result</a:t>
            </a:r>
          </a:p>
          <a:p>
            <a:pPr marL="457200" indent="-457200">
              <a:buAutoNum type="arabicPeriod"/>
            </a:pP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en-US" altLang="zh-CN" sz="2000" u="none" dirty="0"/>
              <a:t> </a:t>
            </a:r>
            <a:r>
              <a:rPr lang="en-US" altLang="zh-CN" sz="2000" u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protein list in different format and get the UniProt AC you wanted</a:t>
            </a:r>
            <a:endParaRPr lang="zh-CN" altLang="en-US" sz="2000" u="non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280C536-C545-4410-A138-E8D3CB7197B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Second step: Export the protein list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F75CDE1-413C-4A6B-80E3-86DA27EBBB8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53C3E510-196B-4D78-80DB-E2508716F781}"/>
              </a:ext>
            </a:extLst>
          </p:cNvPr>
          <p:cNvGrpSpPr/>
          <p:nvPr/>
        </p:nvGrpSpPr>
        <p:grpSpPr>
          <a:xfrm>
            <a:off x="20769" y="1541184"/>
            <a:ext cx="5318589" cy="5284640"/>
            <a:chOff x="378279" y="1188067"/>
            <a:chExt cx="5318589" cy="528464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177B91E-281A-45CF-B583-114822CE6D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4" r="7570"/>
            <a:stretch/>
          </p:blipFill>
          <p:spPr>
            <a:xfrm>
              <a:off x="772072" y="1188067"/>
              <a:ext cx="4662477" cy="5284640"/>
            </a:xfrm>
            <a:prstGeom prst="rect">
              <a:avLst/>
            </a:prstGeom>
          </p:spPr>
        </p:pic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F714F89E-4288-48D7-95E3-D2C500EEF2A0}"/>
                </a:ext>
              </a:extLst>
            </p:cNvPr>
            <p:cNvSpPr/>
            <p:nvPr/>
          </p:nvSpPr>
          <p:spPr>
            <a:xfrm>
              <a:off x="3527710" y="1420728"/>
              <a:ext cx="2169158" cy="216915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 w="25400">
              <a:solidFill>
                <a:srgbClr val="C7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9A3B08B4-0DC7-4236-851D-8B3BE269EE8D}"/>
                </a:ext>
              </a:extLst>
            </p:cNvPr>
            <p:cNvSpPr/>
            <p:nvPr/>
          </p:nvSpPr>
          <p:spPr>
            <a:xfrm>
              <a:off x="378279" y="1441276"/>
              <a:ext cx="2169158" cy="216915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 w="25400">
              <a:solidFill>
                <a:srgbClr val="C750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79536BC5-ED98-4046-9005-8A5D9A90A1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8241" y="3409950"/>
            <a:ext cx="208719" cy="293416"/>
          </a:xfrm>
          <a:prstGeom prst="rect">
            <a:avLst/>
          </a:prstGeom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77BF8D8-9F5F-4331-A61F-050B755D9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3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A8F87A2-B9B3-429B-9F4F-EDEB77D0424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28019"/>
          <a:stretch/>
        </p:blipFill>
        <p:spPr>
          <a:xfrm>
            <a:off x="5852979" y="1483665"/>
            <a:ext cx="5765026" cy="483082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91957211-7E62-493E-A99D-46246A9591BE}"/>
              </a:ext>
            </a:extLst>
          </p:cNvPr>
          <p:cNvSpPr/>
          <p:nvPr/>
        </p:nvSpPr>
        <p:spPr>
          <a:xfrm>
            <a:off x="6220829" y="1967393"/>
            <a:ext cx="1189621" cy="4347093"/>
          </a:xfrm>
          <a:prstGeom prst="rect">
            <a:avLst/>
          </a:prstGeom>
          <a:noFill/>
          <a:ln w="28575">
            <a:solidFill>
              <a:srgbClr val="C750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200E9C37-14B3-4E8F-831F-C8664E167AF6}"/>
              </a:ext>
            </a:extLst>
          </p:cNvPr>
          <p:cNvSpPr/>
          <p:nvPr/>
        </p:nvSpPr>
        <p:spPr>
          <a:xfrm>
            <a:off x="5077039" y="3943003"/>
            <a:ext cx="674185" cy="339309"/>
          </a:xfrm>
          <a:prstGeom prst="rightArrow">
            <a:avLst/>
          </a:prstGeom>
          <a:solidFill>
            <a:srgbClr val="C7507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321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AEBA6D7B-A334-404A-965B-7DA8E7C1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011493"/>
            <a:ext cx="5813665" cy="846541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EF7D4C60-522D-4E45-BE0F-1866E84CC176}"/>
              </a:ext>
            </a:extLst>
          </p:cNvPr>
          <p:cNvSpPr txBox="1"/>
          <p:nvPr/>
        </p:nvSpPr>
        <p:spPr>
          <a:xfrm>
            <a:off x="198968" y="1286451"/>
            <a:ext cx="60664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Jump to the protein detail page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URL format: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http://www.wdspdb.com/wdsp/detail/+UniProt AC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 WDR5_HUMAN(P61964)</a:t>
            </a:r>
          </a:p>
          <a:p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http://www.wdspdb.com/wdsp/detail/P61964</a:t>
            </a:r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962AEB1-3575-41D2-BD32-DA1E1D242A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1560" y="792554"/>
            <a:ext cx="5813665" cy="2803916"/>
          </a:xfrm>
          <a:prstGeom prst="rect">
            <a:avLst/>
          </a:prstGeom>
          <a:ln w="9525">
            <a:solidFill>
              <a:schemeClr val="tx1"/>
            </a:solidFill>
            <a:prstDash val="dash"/>
          </a:ln>
        </p:spPr>
      </p:pic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5F6DE8E-6E45-4E2C-BCCE-EFFD733F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F4DCA-FCDD-4694-8F79-51120EDB2625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0BAEEF1-F4A9-41B0-A17C-5AF4AE093C5B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Third step: Construct specific URL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2E7A1FEB-F744-4F4C-92E4-D71F3FABBCAA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5689A97D-CEE7-449D-9648-857864DE0D12}"/>
              </a:ext>
            </a:extLst>
          </p:cNvPr>
          <p:cNvSpPr txBox="1"/>
          <p:nvPr/>
        </p:nvSpPr>
        <p:spPr>
          <a:xfrm>
            <a:off x="198968" y="4638522"/>
            <a:ext cx="6764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Jump to the plain text of WDSP result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The URL format:</a:t>
            </a: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http://www.wdspdb.com/wdsp/detail/+UniProt </a:t>
            </a:r>
            <a:r>
              <a:rPr lang="en-US" altLang="zh-CN" sz="1600" dirty="0" err="1">
                <a:latin typeface="Arial" panose="020B0604020202020204" pitchFamily="34" charset="0"/>
                <a:cs typeface="Arial" panose="020B0604020202020204" pitchFamily="34" charset="0"/>
              </a:rPr>
              <a:t>AC+”.txt</a:t>
            </a:r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endParaRPr lang="en-US" altLang="zh-CN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600" dirty="0">
                <a:latin typeface="Arial" panose="020B0604020202020204" pitchFamily="34" charset="0"/>
                <a:cs typeface="Arial" panose="020B0604020202020204" pitchFamily="34" charset="0"/>
              </a:rPr>
              <a:t>For example: WDR5_HUMAN(P61964)</a:t>
            </a:r>
          </a:p>
          <a:p>
            <a:r>
              <a:rPr lang="en-US" altLang="zh-CN" sz="1600" dirty="0">
                <a:solidFill>
                  <a:srgbClr val="C7507C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http://www.wdspdb.com/wdsp/detail/P61964.txt</a:t>
            </a:r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600" dirty="0">
              <a:solidFill>
                <a:srgbClr val="C750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箭头: 上弧形 9">
            <a:extLst>
              <a:ext uri="{FF2B5EF4-FFF2-40B4-BE49-F238E27FC236}">
                <a16:creationId xmlns:a16="http://schemas.microsoft.com/office/drawing/2014/main" id="{68830B6F-6158-4278-9053-A21E15EAFE8C}"/>
              </a:ext>
            </a:extLst>
          </p:cNvPr>
          <p:cNvSpPr/>
          <p:nvPr/>
        </p:nvSpPr>
        <p:spPr>
          <a:xfrm rot="20604821">
            <a:off x="5328617" y="701148"/>
            <a:ext cx="1162050" cy="523220"/>
          </a:xfrm>
          <a:prstGeom prst="curvedDownArrow">
            <a:avLst/>
          </a:prstGeom>
          <a:solidFill>
            <a:srgbClr val="C7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4" name="箭头: 上弧形 13">
            <a:extLst>
              <a:ext uri="{FF2B5EF4-FFF2-40B4-BE49-F238E27FC236}">
                <a16:creationId xmlns:a16="http://schemas.microsoft.com/office/drawing/2014/main" id="{CE6891DB-5A93-4AEC-A679-85E513341FCF}"/>
              </a:ext>
            </a:extLst>
          </p:cNvPr>
          <p:cNvSpPr/>
          <p:nvPr/>
        </p:nvSpPr>
        <p:spPr>
          <a:xfrm rot="20604821">
            <a:off x="5328617" y="4249760"/>
            <a:ext cx="1162050" cy="523220"/>
          </a:xfrm>
          <a:prstGeom prst="curvedDownArrow">
            <a:avLst/>
          </a:prstGeom>
          <a:solidFill>
            <a:srgbClr val="C750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02980B27-AEC8-42A6-A9A0-3AF45789BD39}"/>
              </a:ext>
            </a:extLst>
          </p:cNvPr>
          <p:cNvSpPr/>
          <p:nvPr/>
        </p:nvSpPr>
        <p:spPr>
          <a:xfrm>
            <a:off x="2236068" y="3429000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1420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363B67BD-92D8-4362-B25F-10367FA6D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76" b="54362"/>
          <a:stretch/>
        </p:blipFill>
        <p:spPr>
          <a:xfrm>
            <a:off x="2303859" y="3820969"/>
            <a:ext cx="7081433" cy="22251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77C8C202-0142-4425-8167-D94AE91C0171}"/>
              </a:ext>
            </a:extLst>
          </p:cNvPr>
          <p:cNvSpPr txBox="1"/>
          <p:nvPr/>
        </p:nvSpPr>
        <p:spPr>
          <a:xfrm>
            <a:off x="211892" y="6159290"/>
            <a:ext cx="11070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u="sng">
                <a:solidFill>
                  <a:srgbClr val="C7507C"/>
                </a:solidFill>
              </a:defRPr>
            </a:lvl1pPr>
          </a:lstStyle>
          <a:p>
            <a:r>
              <a:rPr lang="en-US" altLang="zh-CN" sz="2000" u="none" dirty="0">
                <a:latin typeface="Arial" panose="020B0604020202020204" pitchFamily="34" charset="0"/>
                <a:cs typeface="Arial" panose="020B0604020202020204" pitchFamily="34" charset="0"/>
              </a:rPr>
              <a:t>Note: The limitation of the batch download is two sequences per second.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4C4CF09-AE65-4131-880D-942F95656214}"/>
              </a:ext>
            </a:extLst>
          </p:cNvPr>
          <p:cNvSpPr txBox="1"/>
          <p:nvPr/>
        </p:nvSpPr>
        <p:spPr>
          <a:xfrm>
            <a:off x="109688" y="0"/>
            <a:ext cx="1182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cs typeface="Arial" panose="020B0604020202020204" pitchFamily="34" charset="0"/>
              </a:rPr>
              <a:t>Fourth step: Download using the REST API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10268EB2-738B-4DD4-9A08-3C11A9D52736}"/>
              </a:ext>
            </a:extLst>
          </p:cNvPr>
          <p:cNvCxnSpPr>
            <a:cxnSpLocks/>
          </p:cNvCxnSpPr>
          <p:nvPr/>
        </p:nvCxnSpPr>
        <p:spPr>
          <a:xfrm>
            <a:off x="0" y="543514"/>
            <a:ext cx="6096000" cy="10311"/>
          </a:xfrm>
          <a:prstGeom prst="line">
            <a:avLst/>
          </a:prstGeom>
          <a:noFill/>
          <a:ln w="25400">
            <a:gradFill flip="none" rotWithShape="1">
              <a:gsLst>
                <a:gs pos="100000">
                  <a:schemeClr val="accent1">
                    <a:lumMod val="5000"/>
                    <a:lumOff val="95000"/>
                  </a:schemeClr>
                </a:gs>
                <a:gs pos="0">
                  <a:srgbClr val="C7507C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2394C75C-77DF-4544-B808-C792F0451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408" y="1705943"/>
            <a:ext cx="7095360" cy="3530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31CC6661-E0CA-4C14-A833-33559CF9D2C3}"/>
              </a:ext>
            </a:extLst>
          </p:cNvPr>
          <p:cNvSpPr txBox="1"/>
          <p:nvPr/>
        </p:nvSpPr>
        <p:spPr>
          <a:xfrm>
            <a:off x="211892" y="922132"/>
            <a:ext cx="9925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Input specific URLs to browsers and download WDSP result through the REST API</a:t>
            </a:r>
            <a:endParaRPr lang="zh-CN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4F92629-057C-42F8-8928-ADAD4CE113B9}"/>
              </a:ext>
            </a:extLst>
          </p:cNvPr>
          <p:cNvSpPr txBox="1"/>
          <p:nvPr/>
        </p:nvSpPr>
        <p:spPr>
          <a:xfrm>
            <a:off x="211892" y="2564791"/>
            <a:ext cx="91140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Arial" panose="020B0604020202020204" pitchFamily="34" charset="0"/>
                <a:cs typeface="Arial" panose="020B0604020202020204" pitchFamily="34" charset="0"/>
              </a:rPr>
              <a:t>Programmatically download WDSP results through the REST API in a batch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For example:</a:t>
            </a:r>
          </a:p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	Using the “</a:t>
            </a: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wget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” tool to download WDSP result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ABC832E0-C42E-442B-8255-F528712C1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B7CB7-CA93-4420-845E-74FC0168364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23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4297</TotalTime>
  <Words>273</Words>
  <Application>Microsoft Office PowerPoint</Application>
  <PresentationFormat>宽屏</PresentationFormat>
  <Paragraphs>37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download data</dc:title>
  <dc:creator>珂 安</dc:creator>
  <cp:lastModifiedBy>MA JING</cp:lastModifiedBy>
  <cp:revision>50</cp:revision>
  <dcterms:created xsi:type="dcterms:W3CDTF">2019-04-12T02:52:21Z</dcterms:created>
  <dcterms:modified xsi:type="dcterms:W3CDTF">2019-04-27T03:37:13Z</dcterms:modified>
</cp:coreProperties>
</file>