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4" r:id="rId4"/>
    <p:sldId id="260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07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151DC-21AF-4DBC-827D-22A013440BE2}" type="datetimeFigureOut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B86C6-37C4-48C4-BCAD-C0882377A1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350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3D34B-9541-45EB-A850-07A190057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775DD2-BA6A-4394-8785-FAB3F7F20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4A9E41-7AEA-46F6-A669-9FE8622EB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F5B6-70E8-42DD-BE5C-AB7EBD8C5D67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321189-8ABA-4C53-B89E-285FF743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A58926-BB8F-4A31-9142-8D2B9144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55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2CB551-0F83-4B0A-8E9F-7BFF6E377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8FD70A-54C2-4FFD-90DD-F16EE7684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609E4D-7476-4E34-AA2E-46821657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3AFA-8688-4A87-8E77-34DA5EDE37E7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C3D43C-A194-4F6D-8706-5BEB2196C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AE4BE5-A158-4666-82AE-08D4751B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71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4C02EB2-B2CA-4C47-9EAD-9C6229083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DACA4A-564C-44DB-B7DE-663E8E100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0E98A2-18CA-412D-8599-5D1784F8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EC54B-577D-4001-A618-6048770B2351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D66578-5BEB-4C31-939C-C0982764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74FA62-8D62-4F8A-976D-6F1CAB40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34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DC50F0-D655-4581-BB5A-3C4CD0AD3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0A37B8-6CA3-4617-9AFF-55DF370A8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13530-841F-4C19-A471-1C42C96C6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C13B-5FAE-4FAF-93DA-22357080C62B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BCB722-7C5C-47B6-B3C9-1B3B5BFA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E0708F-F6AC-4217-AECA-C7D68088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28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7664A2-C657-4F18-87D9-784919304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3125A2-79FB-4AF3-8E3F-9B217F0EC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D96575-3431-4CEE-A311-9DDA5210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6DFA-4308-46E5-A4BB-2F8934B776CF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EF1A5B-055B-424C-BC91-02C5CCBDD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01BA24-B8E4-4D4A-A32C-FBD50B00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86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901F99-360E-4C2B-A9CE-6DC4B6B6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E82B13-AE9C-4431-928B-A5807DE1C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B945032-9397-4C3F-8FE9-D95CFA4AB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B5E418-EB01-4DBD-995C-93E0A0FED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A930-FA86-45AD-B0A4-BA3BD12B1002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163D5A-F4C0-41F2-AE51-BE35188FA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C7977DC-8BCB-41DD-B8E1-C0BFA1EE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491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65574D-DCF4-4E1E-8A4F-609EA124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C2EF47-14A3-4E16-9213-2FF325E8E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75E8F43-39C4-433B-A55A-F3A8C1A1D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F34FDB8-33CD-4B32-BEC0-257C285AE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27EE01D-9C55-4298-9579-04B3A1609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115299-9878-4CD8-AD47-10BD8201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F567-1854-4EB1-808E-A21CC935E236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286BD15-1BD1-4002-94A9-AF4C79ECA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A45CABC-7369-47A1-9065-989CB3D6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2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990E0-6C82-431D-8DFF-1876571B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BE271A5-A4A5-47C2-AFBC-5CD7A507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772-B83B-41C4-B936-EF603455E4C9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E583901-71BB-4AC7-9BB5-84F3DCEB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CCDD98-77BE-4977-84D9-08BDAEAC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67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EC8E080-747B-4AEC-850B-CB3ECAF0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7B93-5940-4E6B-9124-F4C9B9368FCE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AF774AD-218A-47D1-A80E-9E164BF1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54F303-C274-489D-A9D1-CA6304BE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977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A85714-37CC-42BD-B31C-27CBA8708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016B77-EAE1-496F-9524-F039F91B1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E60BBA6-F736-4E18-8B8F-1FCC2AECC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9568CD-7724-4DDF-A9D7-2AD1B0C5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69C9-69CE-47C5-9D6C-766C73935E0A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723BE0-3A30-48B5-AC0A-A858837CD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4F20F6-87B7-42E7-851D-2454D005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14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18A731-F383-4029-AE05-F99054442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D235E10-FF47-4103-B374-663045E43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BA1DC3-8B01-44D8-B651-12353C3B3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82DDF9-670A-4F50-BC4A-027975FA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4827-B483-4DD2-8FDD-C5C00B708298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30159A-9B25-4F5F-814E-AC5C2798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6B61F3-3D66-46FA-88D8-0851A378A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01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B135501-C6B1-47F6-BCAC-1B6CE94C7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4A5529-8119-42C3-8C93-402950FB4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8EAE66-C832-484E-9B23-E32C845CC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0A3D1-A909-4C9C-8363-BD5004C6094C}" type="datetime1">
              <a:rPr lang="zh-CN" altLang="en-US" smtClean="0"/>
              <a:t>2019/4/24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77A705-B65C-4E0E-AFEF-87FAD6B3C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3728F5-9A34-4A8E-B239-92A2B0A97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19DD4-D5B9-4A7B-A7A6-C9D5A836C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6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dspdb.com/wdsp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F60CC944-EA82-414A-8985-E5A85009C431}"/>
              </a:ext>
            </a:extLst>
          </p:cNvPr>
          <p:cNvSpPr txBox="1"/>
          <p:nvPr/>
        </p:nvSpPr>
        <p:spPr>
          <a:xfrm>
            <a:off x="1007651" y="2719103"/>
            <a:ext cx="101766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latin typeface="Arial" panose="020B0604020202020204" pitchFamily="34" charset="0"/>
                <a:cs typeface="Arial" panose="020B0604020202020204" pitchFamily="34" charset="0"/>
              </a:rPr>
              <a:t>How to use WDSP predictor?</a:t>
            </a:r>
            <a:endParaRPr lang="zh-CN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A734B55-8A62-445F-BD36-9263C1C2BC42}"/>
              </a:ext>
            </a:extLst>
          </p:cNvPr>
          <p:cNvSpPr txBox="1"/>
          <p:nvPr/>
        </p:nvSpPr>
        <p:spPr>
          <a:xfrm>
            <a:off x="6256785" y="5913377"/>
            <a:ext cx="5744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err="1">
                <a:latin typeface="Arial" panose="020B0604020202020204" pitchFamily="34" charset="0"/>
                <a:cs typeface="Arial" panose="020B0604020202020204" pitchFamily="34" charset="0"/>
              </a:rPr>
              <a:t>WDSPdb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http://www.wdspdb.com/wdsp/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71B1692-81FB-4C4B-AF70-56C627F32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30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7969C60-963E-4681-B040-83936F2A4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127" y="772860"/>
            <a:ext cx="8167457" cy="595342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856DA07-1BAC-4410-A493-CD4878F96364}"/>
              </a:ext>
            </a:extLst>
          </p:cNvPr>
          <p:cNvSpPr/>
          <p:nvPr/>
        </p:nvSpPr>
        <p:spPr>
          <a:xfrm>
            <a:off x="9006931" y="1228284"/>
            <a:ext cx="2347609" cy="721650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Entrance of WDSP predictor in navigation bar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EF50A82-4664-414B-89A3-10618D8833C1}"/>
              </a:ext>
            </a:extLst>
          </p:cNvPr>
          <p:cNvSpPr/>
          <p:nvPr/>
        </p:nvSpPr>
        <p:spPr>
          <a:xfrm>
            <a:off x="1181039" y="1175151"/>
            <a:ext cx="2347609" cy="721625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name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232D2E5-3918-4D2C-A20B-D207D7A4D90E}"/>
              </a:ext>
            </a:extLst>
          </p:cNvPr>
          <p:cNvSpPr/>
          <p:nvPr/>
        </p:nvSpPr>
        <p:spPr>
          <a:xfrm>
            <a:off x="1181040" y="2345781"/>
            <a:ext cx="2347609" cy="721650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Iterative rounds for running the predictor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012CD569-F374-4A91-BC20-21FD806731BB}"/>
              </a:ext>
            </a:extLst>
          </p:cNvPr>
          <p:cNvSpPr/>
          <p:nvPr/>
        </p:nvSpPr>
        <p:spPr>
          <a:xfrm>
            <a:off x="9006931" y="2126716"/>
            <a:ext cx="2358547" cy="721647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address to receive prediction result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ABAEAB-9ADE-4A80-A8C1-E760A91CB010}"/>
              </a:ext>
            </a:extLst>
          </p:cNvPr>
          <p:cNvSpPr/>
          <p:nvPr/>
        </p:nvSpPr>
        <p:spPr>
          <a:xfrm>
            <a:off x="8995993" y="5420311"/>
            <a:ext cx="2358547" cy="721647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button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EF5C84AE-2CA6-482B-B67A-6FFF7DD43B9C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7810289" y="5781135"/>
            <a:ext cx="1185704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E22F40C-F0D8-4626-803C-C246C88C3543}"/>
              </a:ext>
            </a:extLst>
          </p:cNvPr>
          <p:cNvSpPr txBox="1"/>
          <p:nvPr/>
        </p:nvSpPr>
        <p:spPr>
          <a:xfrm>
            <a:off x="109688" y="-35511"/>
            <a:ext cx="616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The WDSP predictor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A54A895-36C9-402E-84D5-D56372C68177}"/>
              </a:ext>
            </a:extLst>
          </p:cNvPr>
          <p:cNvCxnSpPr>
            <a:cxnSpLocks/>
          </p:cNvCxnSpPr>
          <p:nvPr/>
        </p:nvCxnSpPr>
        <p:spPr>
          <a:xfrm>
            <a:off x="0" y="543514"/>
            <a:ext cx="6096000" cy="10311"/>
          </a:xfrm>
          <a:prstGeom prst="line">
            <a:avLst/>
          </a:prstGeom>
          <a:noFill/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0">
                  <a:srgbClr val="C7507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24847604-4B23-4564-89F7-92A147E64A74}"/>
              </a:ext>
            </a:extLst>
          </p:cNvPr>
          <p:cNvCxnSpPr>
            <a:cxnSpLocks/>
          </p:cNvCxnSpPr>
          <p:nvPr/>
        </p:nvCxnSpPr>
        <p:spPr>
          <a:xfrm flipH="1" flipV="1">
            <a:off x="7821227" y="2487539"/>
            <a:ext cx="1185706" cy="2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0004E90-F5C5-4C77-B4A4-D08309EEFCDD}"/>
              </a:ext>
            </a:extLst>
          </p:cNvPr>
          <p:cNvCxnSpPr>
            <a:cxnSpLocks/>
          </p:cNvCxnSpPr>
          <p:nvPr/>
        </p:nvCxnSpPr>
        <p:spPr>
          <a:xfrm flipH="1">
            <a:off x="7821227" y="3598432"/>
            <a:ext cx="1185704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40235C2A-856F-4ADD-88D8-A5D08B17F25D}"/>
              </a:ext>
            </a:extLst>
          </p:cNvPr>
          <p:cNvSpPr/>
          <p:nvPr/>
        </p:nvSpPr>
        <p:spPr>
          <a:xfrm>
            <a:off x="7681337" y="772860"/>
            <a:ext cx="423976" cy="292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7" name="连接符: 肘形 26">
            <a:extLst>
              <a:ext uri="{FF2B5EF4-FFF2-40B4-BE49-F238E27FC236}">
                <a16:creationId xmlns:a16="http://schemas.microsoft.com/office/drawing/2014/main" id="{F5E634BB-0DB3-4BC4-835F-75C5EE5A388F}"/>
              </a:ext>
            </a:extLst>
          </p:cNvPr>
          <p:cNvCxnSpPr>
            <a:cxnSpLocks/>
            <a:stCxn id="6" idx="1"/>
          </p:cNvCxnSpPr>
          <p:nvPr/>
        </p:nvCxnSpPr>
        <p:spPr>
          <a:xfrm rot="10800000">
            <a:off x="7886701" y="1076865"/>
            <a:ext cx="1120231" cy="512245"/>
          </a:xfrm>
          <a:prstGeom prst="bentConnector3">
            <a:avLst>
              <a:gd name="adj1" fmla="val 99316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>
            <a:extLst>
              <a:ext uri="{FF2B5EF4-FFF2-40B4-BE49-F238E27FC236}">
                <a16:creationId xmlns:a16="http://schemas.microsoft.com/office/drawing/2014/main" id="{30C7863E-EE9C-4D47-8FD8-BA0CF0491BB5}"/>
              </a:ext>
            </a:extLst>
          </p:cNvPr>
          <p:cNvSpPr/>
          <p:nvPr/>
        </p:nvSpPr>
        <p:spPr>
          <a:xfrm>
            <a:off x="1187020" y="3604233"/>
            <a:ext cx="2347609" cy="721625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BLAST searching database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EBEA2ED8-9996-4C30-B706-6E11420A14E9}"/>
              </a:ext>
            </a:extLst>
          </p:cNvPr>
          <p:cNvCxnSpPr>
            <a:cxnSpLocks/>
          </p:cNvCxnSpPr>
          <p:nvPr/>
        </p:nvCxnSpPr>
        <p:spPr>
          <a:xfrm flipV="1">
            <a:off x="3554208" y="2706607"/>
            <a:ext cx="635960" cy="1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连接符: 肘形 59">
            <a:extLst>
              <a:ext uri="{FF2B5EF4-FFF2-40B4-BE49-F238E27FC236}">
                <a16:creationId xmlns:a16="http://schemas.microsoft.com/office/drawing/2014/main" id="{0AC30740-75E4-481A-BDC3-73E4E4A1C495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528648" y="1535964"/>
            <a:ext cx="661520" cy="476336"/>
          </a:xfrm>
          <a:prstGeom prst="bentConnector3">
            <a:avLst>
              <a:gd name="adj1" fmla="val 50000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连接符: 肘形 64">
            <a:extLst>
              <a:ext uri="{FF2B5EF4-FFF2-40B4-BE49-F238E27FC236}">
                <a16:creationId xmlns:a16="http://schemas.microsoft.com/office/drawing/2014/main" id="{E7D942DB-097A-4744-B6A4-DA3FF5110809}"/>
              </a:ext>
            </a:extLst>
          </p:cNvPr>
          <p:cNvCxnSpPr>
            <a:cxnSpLocks/>
            <a:stCxn id="57" idx="3"/>
            <a:endCxn id="70" idx="1"/>
          </p:cNvCxnSpPr>
          <p:nvPr/>
        </p:nvCxnSpPr>
        <p:spPr>
          <a:xfrm flipV="1">
            <a:off x="3534629" y="2947934"/>
            <a:ext cx="657119" cy="1017112"/>
          </a:xfrm>
          <a:prstGeom prst="bentConnector3">
            <a:avLst>
              <a:gd name="adj1" fmla="val 50000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矩形 69">
            <a:extLst>
              <a:ext uri="{FF2B5EF4-FFF2-40B4-BE49-F238E27FC236}">
                <a16:creationId xmlns:a16="http://schemas.microsoft.com/office/drawing/2014/main" id="{25CCB825-980D-4296-A4D0-1FC482DCA4C9}"/>
              </a:ext>
            </a:extLst>
          </p:cNvPr>
          <p:cNvSpPr/>
          <p:nvPr/>
        </p:nvSpPr>
        <p:spPr>
          <a:xfrm>
            <a:off x="4191748" y="2801803"/>
            <a:ext cx="423976" cy="292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08100073-5857-4F7D-B62F-60AC0A56585C}"/>
              </a:ext>
            </a:extLst>
          </p:cNvPr>
          <p:cNvSpPr/>
          <p:nvPr/>
        </p:nvSpPr>
        <p:spPr>
          <a:xfrm>
            <a:off x="1181038" y="4900680"/>
            <a:ext cx="2347609" cy="721625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Inputting sequences for predicting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直接箭头连接符 76">
            <a:extLst>
              <a:ext uri="{FF2B5EF4-FFF2-40B4-BE49-F238E27FC236}">
                <a16:creationId xmlns:a16="http://schemas.microsoft.com/office/drawing/2014/main" id="{C64C3FED-CD21-4289-90BB-9D477F4C6D8A}"/>
              </a:ext>
            </a:extLst>
          </p:cNvPr>
          <p:cNvCxnSpPr>
            <a:cxnSpLocks/>
          </p:cNvCxnSpPr>
          <p:nvPr/>
        </p:nvCxnSpPr>
        <p:spPr>
          <a:xfrm flipV="1">
            <a:off x="3528647" y="5261492"/>
            <a:ext cx="635960" cy="1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矩形 78">
            <a:extLst>
              <a:ext uri="{FF2B5EF4-FFF2-40B4-BE49-F238E27FC236}">
                <a16:creationId xmlns:a16="http://schemas.microsoft.com/office/drawing/2014/main" id="{87501724-CF37-44AA-BF43-CDC2709545A1}"/>
              </a:ext>
            </a:extLst>
          </p:cNvPr>
          <p:cNvSpPr/>
          <p:nvPr/>
        </p:nvSpPr>
        <p:spPr>
          <a:xfrm>
            <a:off x="9006931" y="3243398"/>
            <a:ext cx="2358547" cy="721647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Usage of the WDSP predictor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7ADC05E-8641-4E67-B6D1-A356DAF1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04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1D1DC69-5B4E-4076-9167-6E58EA296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569383"/>
            <a:ext cx="5958528" cy="621174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6B6AAE4-CEE2-4674-B0B3-E13028F2DF88}"/>
              </a:ext>
            </a:extLst>
          </p:cNvPr>
          <p:cNvSpPr txBox="1"/>
          <p:nvPr/>
        </p:nvSpPr>
        <p:spPr>
          <a:xfrm>
            <a:off x="197909" y="6115571"/>
            <a:ext cx="5735426" cy="338554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spcAft>
                <a:spcPts val="600"/>
              </a:spcAft>
              <a:buFont typeface="+mj-lt"/>
              <a:buAutoNum type="arabicPeriod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buFont typeface="+mj-lt"/>
              <a:buAutoNum type="arabicPeriod" startAt="6"/>
            </a:pPr>
            <a:r>
              <a:rPr lang="en-US" altLang="zh-CN" dirty="0"/>
              <a:t>Click the button “SUBMIT” to submit the job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64996F5-AC8E-4F24-9D80-B7ADB6986898}"/>
              </a:ext>
            </a:extLst>
          </p:cNvPr>
          <p:cNvSpPr/>
          <p:nvPr/>
        </p:nvSpPr>
        <p:spPr>
          <a:xfrm>
            <a:off x="197909" y="761307"/>
            <a:ext cx="5718384" cy="830997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Input the job name. The name should be composed by character, digit, underline, vertical bar, dot, and square brackets and its length&lt;=20. 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6817791-1EC4-4416-98E6-001D21427726}"/>
              </a:ext>
            </a:extLst>
          </p:cNvPr>
          <p:cNvSpPr/>
          <p:nvPr/>
        </p:nvSpPr>
        <p:spPr>
          <a:xfrm>
            <a:off x="183339" y="1919557"/>
            <a:ext cx="5732372" cy="830997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 startAt="2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Leave an email address for receiving the prediction results. The server will check if you have entered a valid address.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E41E246-AF4C-49AB-B389-97147B62E3C9}"/>
              </a:ext>
            </a:extLst>
          </p:cNvPr>
          <p:cNvSpPr/>
          <p:nvPr/>
        </p:nvSpPr>
        <p:spPr>
          <a:xfrm>
            <a:off x="197909" y="3100218"/>
            <a:ext cx="5735424" cy="584775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 startAt="3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Choose the iterative rounds of WDSP running for each sequence. And the predictor will output the best result.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E04D708-AC84-4DFE-A388-9F49957C29CC}"/>
              </a:ext>
            </a:extLst>
          </p:cNvPr>
          <p:cNvSpPr/>
          <p:nvPr/>
        </p:nvSpPr>
        <p:spPr>
          <a:xfrm>
            <a:off x="180287" y="4039363"/>
            <a:ext cx="5735424" cy="338554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Select the sequence database for running BLAST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FF84717-4301-4BA4-B36B-903BCEB1EE85}"/>
              </a:ext>
            </a:extLst>
          </p:cNvPr>
          <p:cNvSpPr/>
          <p:nvPr/>
        </p:nvSpPr>
        <p:spPr>
          <a:xfrm>
            <a:off x="180287" y="4732994"/>
            <a:ext cx="5735424" cy="1077218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 startAt="5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Input the protein sequences in standard FASTA format. The unnatural amino acids are not allowed. The maximum input is 5 sequences and the length must be &gt;= 40 residues.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890F324C-0AC6-45A9-9113-B47F1378526D}"/>
              </a:ext>
            </a:extLst>
          </p:cNvPr>
          <p:cNvCxnSpPr>
            <a:cxnSpLocks/>
          </p:cNvCxnSpPr>
          <p:nvPr/>
        </p:nvCxnSpPr>
        <p:spPr>
          <a:xfrm>
            <a:off x="5906811" y="2302375"/>
            <a:ext cx="424172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669020FD-BA74-40ED-AFA3-ABF4A0616E9C}"/>
              </a:ext>
            </a:extLst>
          </p:cNvPr>
          <p:cNvSpPr txBox="1"/>
          <p:nvPr/>
        </p:nvSpPr>
        <p:spPr>
          <a:xfrm>
            <a:off x="109688" y="-35511"/>
            <a:ext cx="11582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The pipeline of using WDSP predictor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BC83EAD-C9BC-4BBF-AF92-8B3270ACEBAF}"/>
              </a:ext>
            </a:extLst>
          </p:cNvPr>
          <p:cNvSpPr/>
          <p:nvPr/>
        </p:nvSpPr>
        <p:spPr>
          <a:xfrm>
            <a:off x="6356408" y="1547381"/>
            <a:ext cx="532664" cy="292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9" name="连接符: 肘形 48">
            <a:extLst>
              <a:ext uri="{FF2B5EF4-FFF2-40B4-BE49-F238E27FC236}">
                <a16:creationId xmlns:a16="http://schemas.microsoft.com/office/drawing/2014/main" id="{13ABCAA4-DC4A-4499-981C-61FA97082F5D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5916293" y="1176806"/>
            <a:ext cx="681022" cy="432808"/>
          </a:xfrm>
          <a:prstGeom prst="bentConnector3">
            <a:avLst>
              <a:gd name="adj1" fmla="val 100840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连接符: 肘形 56">
            <a:extLst>
              <a:ext uri="{FF2B5EF4-FFF2-40B4-BE49-F238E27FC236}">
                <a16:creationId xmlns:a16="http://schemas.microsoft.com/office/drawing/2014/main" id="{ADCEACF5-98DE-45A7-838F-EC2C806DB9E9}"/>
              </a:ext>
            </a:extLst>
          </p:cNvPr>
          <p:cNvCxnSpPr>
            <a:cxnSpLocks/>
            <a:stCxn id="7" idx="3"/>
            <a:endCxn id="61" idx="1"/>
          </p:cNvCxnSpPr>
          <p:nvPr/>
        </p:nvCxnSpPr>
        <p:spPr>
          <a:xfrm flipV="1">
            <a:off x="5933333" y="2567218"/>
            <a:ext cx="397650" cy="825388"/>
          </a:xfrm>
          <a:prstGeom prst="bentConnector3">
            <a:avLst>
              <a:gd name="adj1" fmla="val 50000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>
            <a:extLst>
              <a:ext uri="{FF2B5EF4-FFF2-40B4-BE49-F238E27FC236}">
                <a16:creationId xmlns:a16="http://schemas.microsoft.com/office/drawing/2014/main" id="{95877088-0F0A-4BFF-AF07-772223FB3768}"/>
              </a:ext>
            </a:extLst>
          </p:cNvPr>
          <p:cNvSpPr/>
          <p:nvPr/>
        </p:nvSpPr>
        <p:spPr>
          <a:xfrm>
            <a:off x="6330983" y="2421087"/>
            <a:ext cx="532664" cy="292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0" name="连接符: 肘形 69">
            <a:extLst>
              <a:ext uri="{FF2B5EF4-FFF2-40B4-BE49-F238E27FC236}">
                <a16:creationId xmlns:a16="http://schemas.microsoft.com/office/drawing/2014/main" id="{36A034DA-C5B8-4F01-BADA-78E520B5E6B7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5915711" y="2933890"/>
            <a:ext cx="681603" cy="1274750"/>
          </a:xfrm>
          <a:prstGeom prst="bentConnector2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>
            <a:extLst>
              <a:ext uri="{FF2B5EF4-FFF2-40B4-BE49-F238E27FC236}">
                <a16:creationId xmlns:a16="http://schemas.microsoft.com/office/drawing/2014/main" id="{DA05F00A-7034-4CF9-A795-E3A37987D8BD}"/>
              </a:ext>
            </a:extLst>
          </p:cNvPr>
          <p:cNvSpPr/>
          <p:nvPr/>
        </p:nvSpPr>
        <p:spPr>
          <a:xfrm>
            <a:off x="6344971" y="2685929"/>
            <a:ext cx="400702" cy="292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id="{AEECEC0E-2543-4EF0-810A-39C5EBA2D58E}"/>
              </a:ext>
            </a:extLst>
          </p:cNvPr>
          <p:cNvCxnSpPr>
            <a:cxnSpLocks/>
          </p:cNvCxnSpPr>
          <p:nvPr/>
        </p:nvCxnSpPr>
        <p:spPr>
          <a:xfrm>
            <a:off x="5918544" y="5271603"/>
            <a:ext cx="424172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id="{43DC5F0F-CDD2-4A11-A670-4F1E25656866}"/>
              </a:ext>
            </a:extLst>
          </p:cNvPr>
          <p:cNvCxnSpPr>
            <a:cxnSpLocks/>
          </p:cNvCxnSpPr>
          <p:nvPr/>
        </p:nvCxnSpPr>
        <p:spPr>
          <a:xfrm>
            <a:off x="0" y="543514"/>
            <a:ext cx="6096000" cy="10311"/>
          </a:xfrm>
          <a:prstGeom prst="line">
            <a:avLst/>
          </a:prstGeom>
          <a:noFill/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0">
                  <a:srgbClr val="C7507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37B8C8-BCA1-4C0C-8F90-978CFA89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8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3EB4F23-7C48-4417-B901-F110F360B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936" y="1356657"/>
            <a:ext cx="10784127" cy="511803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2425D5C-43BB-4764-B67A-4445448C20BD}"/>
              </a:ext>
            </a:extLst>
          </p:cNvPr>
          <p:cNvSpPr txBox="1"/>
          <p:nvPr/>
        </p:nvSpPr>
        <p:spPr>
          <a:xfrm>
            <a:off x="260607" y="706114"/>
            <a:ext cx="11378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After the job submitted, the predictor will jump to the page including the result information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871FADEB-A561-4F7B-961E-782D685A04E6}"/>
              </a:ext>
            </a:extLst>
          </p:cNvPr>
          <p:cNvCxnSpPr>
            <a:cxnSpLocks/>
          </p:cNvCxnSpPr>
          <p:nvPr/>
        </p:nvCxnSpPr>
        <p:spPr>
          <a:xfrm flipH="1">
            <a:off x="2997188" y="2435674"/>
            <a:ext cx="974435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228D23ED-AF26-40F9-91DB-5057E4D15BBA}"/>
              </a:ext>
            </a:extLst>
          </p:cNvPr>
          <p:cNvSpPr txBox="1"/>
          <p:nvPr/>
        </p:nvSpPr>
        <p:spPr>
          <a:xfrm>
            <a:off x="109688" y="-35511"/>
            <a:ext cx="616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The link to the job result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F93C36D6-9D05-4734-A2FF-AAC999E5D0A7}"/>
              </a:ext>
            </a:extLst>
          </p:cNvPr>
          <p:cNvCxnSpPr>
            <a:cxnSpLocks/>
          </p:cNvCxnSpPr>
          <p:nvPr/>
        </p:nvCxnSpPr>
        <p:spPr>
          <a:xfrm>
            <a:off x="0" y="543514"/>
            <a:ext cx="6096000" cy="10311"/>
          </a:xfrm>
          <a:prstGeom prst="line">
            <a:avLst/>
          </a:prstGeom>
          <a:noFill/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0">
                  <a:srgbClr val="C7507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A2A97891-A528-4A51-9CAD-BB9FEE8CDB4D}"/>
              </a:ext>
            </a:extLst>
          </p:cNvPr>
          <p:cNvSpPr/>
          <p:nvPr/>
        </p:nvSpPr>
        <p:spPr>
          <a:xfrm>
            <a:off x="3964765" y="2135674"/>
            <a:ext cx="2358547" cy="599999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name submitted 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AEF940-8739-49D1-B587-FCDE6078CF5D}"/>
              </a:ext>
            </a:extLst>
          </p:cNvPr>
          <p:cNvSpPr/>
          <p:nvPr/>
        </p:nvSpPr>
        <p:spPr>
          <a:xfrm>
            <a:off x="5481184" y="3015447"/>
            <a:ext cx="2358547" cy="599999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link to the result page</a:t>
            </a:r>
          </a:p>
        </p:txBody>
      </p:sp>
      <p:cxnSp>
        <p:nvCxnSpPr>
          <p:cNvPr id="20" name="连接符: 肘形 19">
            <a:extLst>
              <a:ext uri="{FF2B5EF4-FFF2-40B4-BE49-F238E27FC236}">
                <a16:creationId xmlns:a16="http://schemas.microsoft.com/office/drawing/2014/main" id="{9037974C-C467-45F0-93F0-0E67B2AD47A1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92354" y="3315446"/>
            <a:ext cx="1688830" cy="366770"/>
          </a:xfrm>
          <a:prstGeom prst="bentConnector3">
            <a:avLst>
              <a:gd name="adj1" fmla="val 50000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F598D454-5BCE-4380-B7AC-1FDB7A74D352}"/>
              </a:ext>
            </a:extLst>
          </p:cNvPr>
          <p:cNvSpPr/>
          <p:nvPr/>
        </p:nvSpPr>
        <p:spPr>
          <a:xfrm>
            <a:off x="6095998" y="3977632"/>
            <a:ext cx="2994735" cy="718655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email address for receiving to the link of prediction result</a:t>
            </a:r>
          </a:p>
        </p:txBody>
      </p:sp>
      <p:cxnSp>
        <p:nvCxnSpPr>
          <p:cNvPr id="24" name="连接符: 肘形 23">
            <a:extLst>
              <a:ext uri="{FF2B5EF4-FFF2-40B4-BE49-F238E27FC236}">
                <a16:creationId xmlns:a16="http://schemas.microsoft.com/office/drawing/2014/main" id="{8446FD60-A431-4B49-8D8D-00F7488E7618}"/>
              </a:ext>
            </a:extLst>
          </p:cNvPr>
          <p:cNvCxnSpPr>
            <a:cxnSpLocks/>
            <a:stCxn id="22" idx="1"/>
            <a:endCxn id="32" idx="2"/>
          </p:cNvCxnSpPr>
          <p:nvPr/>
        </p:nvCxnSpPr>
        <p:spPr>
          <a:xfrm rot="10800000">
            <a:off x="4636770" y="4076294"/>
            <a:ext cx="1459229" cy="260667"/>
          </a:xfrm>
          <a:prstGeom prst="bentConnector2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12B71353-3C01-4CAE-B86F-F9511CDC4CA5}"/>
              </a:ext>
            </a:extLst>
          </p:cNvPr>
          <p:cNvSpPr/>
          <p:nvPr/>
        </p:nvSpPr>
        <p:spPr>
          <a:xfrm>
            <a:off x="4027944" y="3811311"/>
            <a:ext cx="1217649" cy="26498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rgbClr val="C7507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example@test.com</a:t>
            </a:r>
            <a:endParaRPr lang="zh-CN" altLang="en-US" sz="1000" dirty="0">
              <a:solidFill>
                <a:srgbClr val="C7507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AB9B5E-DEE7-4EF8-95C4-0074C265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87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E20CBF1-B1A1-47D0-AC6A-54EE9CBE5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527" y="2164762"/>
            <a:ext cx="10464945" cy="191871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F2BA821-D974-49C9-9C21-B16BB21B1758}"/>
              </a:ext>
            </a:extLst>
          </p:cNvPr>
          <p:cNvSpPr txBox="1"/>
          <p:nvPr/>
        </p:nvSpPr>
        <p:spPr>
          <a:xfrm>
            <a:off x="264583" y="733491"/>
            <a:ext cx="11134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 WDSP predictor will take some time to run the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Before the job complete, the result page will show as following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85144EB-96ED-436C-BCD9-338452A7ACCE}"/>
              </a:ext>
            </a:extLst>
          </p:cNvPr>
          <p:cNvSpPr txBox="1"/>
          <p:nvPr/>
        </p:nvSpPr>
        <p:spPr>
          <a:xfrm>
            <a:off x="109688" y="-35511"/>
            <a:ext cx="616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The link to the job result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51FA78-346E-49EE-8F9A-E842F51B8D11}"/>
              </a:ext>
            </a:extLst>
          </p:cNvPr>
          <p:cNvCxnSpPr>
            <a:cxnSpLocks/>
          </p:cNvCxnSpPr>
          <p:nvPr/>
        </p:nvCxnSpPr>
        <p:spPr>
          <a:xfrm>
            <a:off x="0" y="543514"/>
            <a:ext cx="6096000" cy="10311"/>
          </a:xfrm>
          <a:prstGeom prst="line">
            <a:avLst/>
          </a:prstGeom>
          <a:noFill/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0">
                  <a:srgbClr val="C7507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740D93E-143B-4830-8028-8838E8A7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3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7C8CC80-C194-4872-AEC6-5363EA845B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51"/>
          <a:stretch/>
        </p:blipFill>
        <p:spPr>
          <a:xfrm>
            <a:off x="2042014" y="1394383"/>
            <a:ext cx="9472565" cy="4981350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AE38BAA-B4D3-4753-B21C-77A3D96A524E}"/>
              </a:ext>
            </a:extLst>
          </p:cNvPr>
          <p:cNvSpPr txBox="1"/>
          <p:nvPr/>
        </p:nvSpPr>
        <p:spPr>
          <a:xfrm>
            <a:off x="303146" y="675154"/>
            <a:ext cx="9472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When the job is complete, the result page will present as following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3056DDF-342C-4610-9D12-6453D61D2809}"/>
              </a:ext>
            </a:extLst>
          </p:cNvPr>
          <p:cNvSpPr txBox="1"/>
          <p:nvPr/>
        </p:nvSpPr>
        <p:spPr>
          <a:xfrm>
            <a:off x="109688" y="-35511"/>
            <a:ext cx="616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The predicted result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734CA8F8-4B97-4091-B7B8-0091C2F76FC0}"/>
              </a:ext>
            </a:extLst>
          </p:cNvPr>
          <p:cNvCxnSpPr>
            <a:cxnSpLocks/>
          </p:cNvCxnSpPr>
          <p:nvPr/>
        </p:nvCxnSpPr>
        <p:spPr>
          <a:xfrm>
            <a:off x="0" y="543514"/>
            <a:ext cx="6096000" cy="10311"/>
          </a:xfrm>
          <a:prstGeom prst="line">
            <a:avLst/>
          </a:prstGeom>
          <a:noFill/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0">
                  <a:srgbClr val="C7507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91EE77CD-7825-48EC-AED8-4BCD5376EBD8}"/>
              </a:ext>
            </a:extLst>
          </p:cNvPr>
          <p:cNvCxnSpPr>
            <a:cxnSpLocks/>
          </p:cNvCxnSpPr>
          <p:nvPr/>
        </p:nvCxnSpPr>
        <p:spPr>
          <a:xfrm>
            <a:off x="4382663" y="1729663"/>
            <a:ext cx="1" cy="389925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CCB7BEC-D185-4D43-93D4-A9ACB02ABACD}"/>
              </a:ext>
            </a:extLst>
          </p:cNvPr>
          <p:cNvSpPr/>
          <p:nvPr/>
        </p:nvSpPr>
        <p:spPr>
          <a:xfrm>
            <a:off x="3203389" y="1129664"/>
            <a:ext cx="2358547" cy="599999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name submitted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FAFDA61-968E-455E-A0B0-1D0853738F39}"/>
              </a:ext>
            </a:extLst>
          </p:cNvPr>
          <p:cNvSpPr/>
          <p:nvPr/>
        </p:nvSpPr>
        <p:spPr>
          <a:xfrm>
            <a:off x="8009323" y="2686439"/>
            <a:ext cx="2358547" cy="599999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sequence identifier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920B1264-6738-4D20-BE2F-381423BDA17F}"/>
              </a:ext>
            </a:extLst>
          </p:cNvPr>
          <p:cNvCxnSpPr>
            <a:cxnSpLocks/>
          </p:cNvCxnSpPr>
          <p:nvPr/>
        </p:nvCxnSpPr>
        <p:spPr>
          <a:xfrm flipH="1">
            <a:off x="7211589" y="2986439"/>
            <a:ext cx="797734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02D9F9ED-9D65-45EB-9AC2-93173F48C001}"/>
              </a:ext>
            </a:extLst>
          </p:cNvPr>
          <p:cNvSpPr/>
          <p:nvPr/>
        </p:nvSpPr>
        <p:spPr>
          <a:xfrm>
            <a:off x="142277" y="4487768"/>
            <a:ext cx="1749182" cy="490276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WDSP prediction result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右中括号 15">
            <a:extLst>
              <a:ext uri="{FF2B5EF4-FFF2-40B4-BE49-F238E27FC236}">
                <a16:creationId xmlns:a16="http://schemas.microsoft.com/office/drawing/2014/main" id="{D5241468-3FB6-41D9-ADAA-588B95F040DD}"/>
              </a:ext>
            </a:extLst>
          </p:cNvPr>
          <p:cNvSpPr/>
          <p:nvPr/>
        </p:nvSpPr>
        <p:spPr>
          <a:xfrm flipH="1">
            <a:off x="2343125" y="3257862"/>
            <a:ext cx="122647" cy="2950087"/>
          </a:xfrm>
          <a:prstGeom prst="rightBracket">
            <a:avLst/>
          </a:prstGeom>
          <a:noFill/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EEB7911-C620-4376-A013-C8D477AABB9C}"/>
              </a:ext>
            </a:extLst>
          </p:cNvPr>
          <p:cNvCxnSpPr>
            <a:cxnSpLocks/>
            <a:stCxn id="14" idx="3"/>
            <a:endCxn id="16" idx="2"/>
          </p:cNvCxnSpPr>
          <p:nvPr/>
        </p:nvCxnSpPr>
        <p:spPr>
          <a:xfrm>
            <a:off x="1891459" y="4732906"/>
            <a:ext cx="451666" cy="0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25F2A240-9E8C-49C0-8D27-53A00FF4C671}"/>
              </a:ext>
            </a:extLst>
          </p:cNvPr>
          <p:cNvSpPr txBox="1"/>
          <p:nvPr/>
        </p:nvSpPr>
        <p:spPr>
          <a:xfrm>
            <a:off x="303146" y="6436205"/>
            <a:ext cx="11773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Note: The interpretation of the prediction result refers to the guide of “Protein detail page” and the Help page.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18C59B3-30D1-4950-94E2-99F95E2A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8973" y="6356350"/>
            <a:ext cx="2743200" cy="365125"/>
          </a:xfrm>
        </p:spPr>
        <p:txBody>
          <a:bodyPr/>
          <a:lstStyle/>
          <a:p>
            <a:fld id="{C5E19DD4-D5B9-4A7B-A7A6-C9D5A836C7C3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570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1CC6165-A56F-4031-9928-F66CF35C6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10" y="2818383"/>
            <a:ext cx="6562725" cy="2200275"/>
          </a:xfrm>
          <a:prstGeom prst="rect">
            <a:avLst/>
          </a:prstGeom>
          <a:ln w="15875">
            <a:solidFill>
              <a:schemeClr val="tx1"/>
            </a:solidFill>
            <a:prstDash val="dash"/>
          </a:ln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ACE2027-3595-4E2F-A3E8-CE7612D101F5}"/>
              </a:ext>
            </a:extLst>
          </p:cNvPr>
          <p:cNvSpPr txBox="1"/>
          <p:nvPr/>
        </p:nvSpPr>
        <p:spPr>
          <a:xfrm>
            <a:off x="197909" y="708473"/>
            <a:ext cx="119940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When your task is complete, the WDSP predictor also send an email to the address you inputted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 contents of the email are as follows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F217F32-626A-4D95-9342-00160EFD8B97}"/>
              </a:ext>
            </a:extLst>
          </p:cNvPr>
          <p:cNvSpPr/>
          <p:nvPr/>
        </p:nvSpPr>
        <p:spPr>
          <a:xfrm>
            <a:off x="6390536" y="2865767"/>
            <a:ext cx="5406754" cy="1574307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link to result page.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“</a:t>
            </a:r>
            <a:r>
              <a:rPr lang="en-US" altLang="zh-CN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kiYSWy</a:t>
            </a:r>
            <a:r>
              <a:rPr lang="en-US" altLang="zh-CN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is the unique ID generated by WDSP predictor for each job.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link composed as follow: http://www.wdspdb.com/wdsp/output/kiYSWy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321A89AE-BFCA-42DD-BCFA-C3ECB97DEF82}"/>
              </a:ext>
            </a:extLst>
          </p:cNvPr>
          <p:cNvCxnSpPr>
            <a:cxnSpLocks/>
          </p:cNvCxnSpPr>
          <p:nvPr/>
        </p:nvCxnSpPr>
        <p:spPr>
          <a:xfrm flipH="1" flipV="1">
            <a:off x="2876550" y="3688092"/>
            <a:ext cx="3513987" cy="18098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52AB46EC-FA9C-4134-A774-6C41B17496C3}"/>
              </a:ext>
            </a:extLst>
          </p:cNvPr>
          <p:cNvSpPr txBox="1"/>
          <p:nvPr/>
        </p:nvSpPr>
        <p:spPr>
          <a:xfrm>
            <a:off x="295564" y="5337919"/>
            <a:ext cx="1115358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If the job contains more than one sequence, the WDSP predictor will send an email after each sequence prediction is completed.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No matter how many sequences in the job, they will present in the same result page.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2C46934-174F-48C8-8DC8-89CA0BF8439B}"/>
              </a:ext>
            </a:extLst>
          </p:cNvPr>
          <p:cNvSpPr txBox="1"/>
          <p:nvPr/>
        </p:nvSpPr>
        <p:spPr>
          <a:xfrm>
            <a:off x="109688" y="-35511"/>
            <a:ext cx="8948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The email from WDSP predictor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FEA2A264-B7A5-4843-9A2C-E8AABA2EE3B7}"/>
              </a:ext>
            </a:extLst>
          </p:cNvPr>
          <p:cNvCxnSpPr>
            <a:cxnSpLocks/>
          </p:cNvCxnSpPr>
          <p:nvPr/>
        </p:nvCxnSpPr>
        <p:spPr>
          <a:xfrm>
            <a:off x="0" y="543514"/>
            <a:ext cx="6096000" cy="10311"/>
          </a:xfrm>
          <a:prstGeom prst="line">
            <a:avLst/>
          </a:prstGeom>
          <a:noFill/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0">
                  <a:srgbClr val="C7507C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4E73F669-AC93-4227-8085-3B9DCDAE5521}"/>
              </a:ext>
            </a:extLst>
          </p:cNvPr>
          <p:cNvSpPr/>
          <p:nvPr/>
        </p:nvSpPr>
        <p:spPr>
          <a:xfrm>
            <a:off x="827998" y="1936344"/>
            <a:ext cx="2358547" cy="599999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sequence identifier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53912C90-0ECA-4DA2-A829-5EF8DC665B40}"/>
              </a:ext>
            </a:extLst>
          </p:cNvPr>
          <p:cNvCxnSpPr>
            <a:cxnSpLocks/>
          </p:cNvCxnSpPr>
          <p:nvPr/>
        </p:nvCxnSpPr>
        <p:spPr>
          <a:xfrm flipH="1">
            <a:off x="1895610" y="2521638"/>
            <a:ext cx="1" cy="836264"/>
          </a:xfrm>
          <a:prstGeom prst="straightConnector1">
            <a:avLst/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5377EAB8-C002-4733-A98A-552B5E7A47C2}"/>
              </a:ext>
            </a:extLst>
          </p:cNvPr>
          <p:cNvSpPr/>
          <p:nvPr/>
        </p:nvSpPr>
        <p:spPr>
          <a:xfrm>
            <a:off x="3836407" y="1936343"/>
            <a:ext cx="2358547" cy="599999"/>
          </a:xfrm>
          <a:prstGeom prst="rect">
            <a:avLst/>
          </a:prstGeom>
          <a:solidFill>
            <a:srgbClr val="FFFFFF"/>
          </a:solidFill>
          <a:ln w="25400">
            <a:solidFill>
              <a:srgbClr val="C7507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name submitted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连接符: 肘形 19">
            <a:extLst>
              <a:ext uri="{FF2B5EF4-FFF2-40B4-BE49-F238E27FC236}">
                <a16:creationId xmlns:a16="http://schemas.microsoft.com/office/drawing/2014/main" id="{9EA004B0-9E5A-4235-8482-87BA2ECF7081}"/>
              </a:ext>
            </a:extLst>
          </p:cNvPr>
          <p:cNvCxnSpPr>
            <a:cxnSpLocks/>
            <a:stCxn id="19" idx="2"/>
            <a:endCxn id="23" idx="2"/>
          </p:cNvCxnSpPr>
          <p:nvPr/>
        </p:nvCxnSpPr>
        <p:spPr>
          <a:xfrm rot="5400000">
            <a:off x="3749538" y="2102687"/>
            <a:ext cx="832488" cy="1699799"/>
          </a:xfrm>
          <a:prstGeom prst="bentConnector3">
            <a:avLst>
              <a:gd name="adj1" fmla="val 50000"/>
            </a:avLst>
          </a:prstGeom>
          <a:ln w="25400">
            <a:solidFill>
              <a:srgbClr val="C7507C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BD92D801-E640-42A1-85DB-4B7C39D4C645}"/>
              </a:ext>
            </a:extLst>
          </p:cNvPr>
          <p:cNvSpPr/>
          <p:nvPr/>
        </p:nvSpPr>
        <p:spPr>
          <a:xfrm flipV="1">
            <a:off x="2639588" y="3368830"/>
            <a:ext cx="1352587" cy="362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96CC2FD-2B48-46F3-B536-E12AE47C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9DD4-D5B9-4A7B-A7A6-C9D5A836C7C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187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6136</TotalTime>
  <Words>440</Words>
  <Application>Microsoft Office PowerPoint</Application>
  <PresentationFormat>宽屏</PresentationFormat>
  <Paragraphs>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WDSP server</dc:title>
  <dc:creator>珂 安</dc:creator>
  <cp:lastModifiedBy>MA JING</cp:lastModifiedBy>
  <cp:revision>64</cp:revision>
  <dcterms:created xsi:type="dcterms:W3CDTF">2019-04-08T05:52:09Z</dcterms:created>
  <dcterms:modified xsi:type="dcterms:W3CDTF">2019-04-24T02:19:21Z</dcterms:modified>
</cp:coreProperties>
</file>