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60" r:id="rId4"/>
    <p:sldId id="261" r:id="rId5"/>
    <p:sldId id="258" r:id="rId6"/>
    <p:sldId id="262" r:id="rId7"/>
    <p:sldId id="266" r:id="rId8"/>
    <p:sldId id="2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1" autoAdjust="0"/>
  </p:normalViewPr>
  <p:slideViewPr>
    <p:cSldViewPr snapToGrid="0">
      <p:cViewPr varScale="1">
        <p:scale>
          <a:sx n="103" d="100"/>
          <a:sy n="103" d="100"/>
        </p:scale>
        <p:origin x="8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B8147-1A64-466B-AC12-1F3128A29AB0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1BB7-1D93-4CDD-BA38-44B10EED5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2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截图多个，（</a:t>
            </a:r>
            <a:r>
              <a:rPr lang="en-US" altLang="zh-CN" dirty="0"/>
              <a:t>1</a:t>
            </a:r>
            <a:r>
              <a:rPr lang="zh-CN" altLang="en-US" dirty="0"/>
              <a:t>）选择</a:t>
            </a:r>
            <a:r>
              <a:rPr lang="en-US" altLang="zh-CN" dirty="0"/>
              <a:t>all</a:t>
            </a:r>
            <a:r>
              <a:rPr lang="zh-CN" altLang="en-US" dirty="0"/>
              <a:t>时没有提示，（</a:t>
            </a:r>
            <a:r>
              <a:rPr lang="en-US" altLang="zh-CN" dirty="0"/>
              <a:t>2</a:t>
            </a:r>
            <a:r>
              <a:rPr lang="zh-CN" altLang="en-US" dirty="0"/>
              <a:t>）选择其它时有提示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31BB7-1D93-4CDD-BA38-44B10EED507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37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截图请截包含</a:t>
            </a:r>
            <a:r>
              <a:rPr lang="en-US" altLang="zh-CN" dirty="0"/>
              <a:t>Swiss</a:t>
            </a:r>
            <a:r>
              <a:rPr lang="zh-CN" altLang="en-US" dirty="0"/>
              <a:t>和</a:t>
            </a:r>
            <a:r>
              <a:rPr lang="en-US" altLang="zh-CN" dirty="0" err="1"/>
              <a:t>Trembl</a:t>
            </a:r>
            <a:r>
              <a:rPr lang="zh-CN" altLang="en-US" dirty="0"/>
              <a:t>的，该图只有</a:t>
            </a:r>
            <a:r>
              <a:rPr lang="en-US" altLang="zh-CN" dirty="0"/>
              <a:t>Swiss</a:t>
            </a:r>
            <a:r>
              <a:rPr lang="zh-CN" altLang="en-US" dirty="0"/>
              <a:t>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31BB7-1D93-4CDD-BA38-44B10EED50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29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36FFC-5333-4A09-83CD-B5EBCDE6F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F57793-5F2B-4367-8352-1E82977D9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654C3-3588-4728-BC97-767BBAEC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6B36-55FF-4B93-8D8F-77548D0D88F7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9B2F03-A49C-40C5-A771-36E4562C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F9A449-B37F-4E50-91C3-799ADA2B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03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29AB3-3ED7-4A56-9DC6-E322F940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8C5E12-4BC6-4044-80F2-15A19003E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1A27F-711D-45AB-A9C1-344AA324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7099-12B2-4E9C-8682-F5D04B7382E2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2481E1-FF48-4D9D-8041-72E5B3EC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1DF80-FFA8-4987-B41E-AAAD774A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5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F61DB49-0641-48D8-A1E4-75498F011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1F84AC-C4ED-4F73-829C-79B494F60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313D87-F6C2-4ABE-B890-B3D0A17F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6AC-CAC2-4ED1-B105-2A3B13A73750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F7049-3F9C-4858-BEC7-B00C8338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992D31-2CB1-4998-B977-552EE177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27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C0448-F56B-4315-99E4-6610297B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B1D96-D638-492D-BBBC-3D2687BE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137C6D-4945-4CAB-8D7D-4829A9A0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0B5D-E0E0-4FF2-B0E2-91ADAAD054DB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63125C-5C5D-4579-8A32-47D39C85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716A9B-0F34-4105-BD72-BA9F0745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6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8A53B-A25D-4EB1-ADAF-110DF7A7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CD4CED-10B5-4C27-A203-08934816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188E94-BC61-4D8A-9F0F-DD364F3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550A-8ADA-4DA7-AC4D-BC4429FD3B4F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9B2232-7BBE-479E-BA9C-954520FE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A34A2-EBF8-46CA-9575-E26BA418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46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686F8-EAA6-4DE5-810F-2B4A0908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57E6A-B81F-47ED-A5CA-D183627EF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5B63B5-1E45-4FAD-88E3-2DF3B77EC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86F60D-DED4-4873-9C75-5C9A8258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7B5-E23D-4BA5-B08E-DA6BA3D4CD22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7B029E-B424-4521-AE5D-1F3096E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DA8FBC-DFBE-484B-92BA-D62067DE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4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A5BEC-6F3B-4F92-86C1-328798F9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84EFD0-24C3-405A-B4EA-A94FB62BC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367C21-214E-48E7-9A9F-78D1F9726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EBA15F-82E4-4EA7-A14C-F80CA7231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75F3C8-ADF2-4C55-AFF6-8F0B6EA1D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302689B-9889-4C28-B954-EF26F219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DF1-875A-4674-996E-3E3DF37D2A68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E8B374-A76F-49FA-8039-0AE9133D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C0D44F-8F3C-4023-B3DA-3D8BCB96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7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A0D2B8-31B6-4C0F-A613-4B65D053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7D075C-0A1E-4378-BDE9-38FDC8A1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47CE-AE2F-43A9-A107-35AC67AAEA5A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A4447D-3015-4938-8566-6E8D7D30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A417DC-2B56-4ED4-A1B7-39F465DF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16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5084338-3F8A-448D-8B60-952E7536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B0D1-FF4E-44BD-9F62-2BC13CBC1AA5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560BB6-6A8D-4644-B46D-44DD4C0C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FF2AFB-5B57-4A4D-84EB-B3DB7040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1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01FAE6-A292-47FD-808A-86D13551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747E9-767F-4581-8756-3AADA07A0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CB9E6-60DF-4823-BCBD-4A90EBAD4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2D13BE-2410-40D7-A16B-6D316A80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9262-B111-4F68-912C-BCE5B409BE8D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296E98-F10D-443C-A6D7-1D96C8B9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934A39-6B99-44BB-A1F7-2B946C3A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80254-827D-4CC3-9E46-8291EC7F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9B1645-7FA5-49BD-8A72-263BE1E8F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DB1DF8-87E9-46CD-A16F-BD489BD05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635C35-AB22-47F0-98BE-8DB4787D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DC0A-F3A4-4001-A22D-0D0F9AF94BE4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BFD44A-36DC-42A8-B247-A72FE429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A3737D-9D88-4175-950C-DF8F7D30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93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10F239D-3FB4-4572-AB2D-491773FC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2AEBE5-19FA-4999-BD91-3B27115A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8A0728-23D9-41B0-9C78-1DDE476C2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F6DE-0B5B-4BD0-856D-F33425877F41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E8AD5A-CA02-49A6-A93C-F43C53DFC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348CE3-E010-4F05-B1BD-84E6470BF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dspdb.com/wdsp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1798F66-C803-4503-9EB1-16F362AC726A}"/>
              </a:ext>
            </a:extLst>
          </p:cNvPr>
          <p:cNvSpPr txBox="1"/>
          <p:nvPr/>
        </p:nvSpPr>
        <p:spPr>
          <a:xfrm>
            <a:off x="2146041" y="2612571"/>
            <a:ext cx="84385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Arial" panose="020B0604020202020204" pitchFamily="34" charset="0"/>
                <a:cs typeface="Arial" panose="020B0604020202020204" pitchFamily="34" charset="0"/>
              </a:rPr>
              <a:t>How to use search box?</a:t>
            </a:r>
            <a:endParaRPr lang="zh-CN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9F833D-2AFB-4390-8081-CD1A4B174906}"/>
              </a:ext>
            </a:extLst>
          </p:cNvPr>
          <p:cNvSpPr txBox="1"/>
          <p:nvPr/>
        </p:nvSpPr>
        <p:spPr>
          <a:xfrm>
            <a:off x="6256785" y="5913377"/>
            <a:ext cx="5744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WDSPdb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http://www.wdspdb.com/wdsp/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FFE550-ED1C-4C9C-B04D-BD29C936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20CDEBB-3DEB-4460-863B-08AD615C5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r="20240"/>
          <a:stretch/>
        </p:blipFill>
        <p:spPr>
          <a:xfrm>
            <a:off x="3415004" y="693901"/>
            <a:ext cx="5600143" cy="600891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FA8A489-4942-4839-A676-2E88F6F68F2D}"/>
              </a:ext>
            </a:extLst>
          </p:cNvPr>
          <p:cNvSpPr/>
          <p:nvPr/>
        </p:nvSpPr>
        <p:spPr>
          <a:xfrm>
            <a:off x="442939" y="1452284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box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B2E625F-877E-4D06-B578-90FF15257CAF}"/>
              </a:ext>
            </a:extLst>
          </p:cNvPr>
          <p:cNvCxnSpPr>
            <a:cxnSpLocks/>
          </p:cNvCxnSpPr>
          <p:nvPr/>
        </p:nvCxnSpPr>
        <p:spPr>
          <a:xfrm>
            <a:off x="2586587" y="1768593"/>
            <a:ext cx="922826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3F1A20A5-9723-47DC-9A0B-622A60B12AC6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search box located at the home page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5C23242-D3D5-42D0-A73F-1EF1169F9A8D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E9BAEB9-EA09-4ABA-844B-45979F2B3736}"/>
              </a:ext>
            </a:extLst>
          </p:cNvPr>
          <p:cNvSpPr/>
          <p:nvPr/>
        </p:nvSpPr>
        <p:spPr>
          <a:xfrm>
            <a:off x="3509413" y="1559971"/>
            <a:ext cx="3983340" cy="435000"/>
          </a:xfrm>
          <a:prstGeom prst="rect">
            <a:avLst/>
          </a:prstGeom>
          <a:noFill/>
          <a:ln w="190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D037A2A-85CF-4C79-A0F2-DA3AFEEA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57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8AFDEC2-4C70-4B92-B7DD-D090FA5F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53" y="1381919"/>
            <a:ext cx="9861493" cy="2849562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0BAF9CC-436D-4E9C-8CE4-9057C8A00368}"/>
              </a:ext>
            </a:extLst>
          </p:cNvPr>
          <p:cNvSpPr/>
          <p:nvPr/>
        </p:nvSpPr>
        <p:spPr>
          <a:xfrm>
            <a:off x="5262538" y="4819491"/>
            <a:ext cx="2333284" cy="68821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the type of user's keyword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5CCE6F9-CF3F-4962-A21A-806FA3C7778B}"/>
              </a:ext>
            </a:extLst>
          </p:cNvPr>
          <p:cNvSpPr/>
          <p:nvPr/>
        </p:nvSpPr>
        <p:spPr>
          <a:xfrm>
            <a:off x="8316015" y="4812511"/>
            <a:ext cx="2314639" cy="68520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multiple search boxes for advanced searching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F7F359-66A8-4B77-BBC5-48711292CAA5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introduction of search box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6E13808-5D89-4D44-967F-1E8027847CF2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FBF190A-8640-44E7-BD32-E31B3D89A9A1}"/>
              </a:ext>
            </a:extLst>
          </p:cNvPr>
          <p:cNvSpPr/>
          <p:nvPr/>
        </p:nvSpPr>
        <p:spPr>
          <a:xfrm>
            <a:off x="2209061" y="4819491"/>
            <a:ext cx="2333284" cy="66040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9BFC1D7-47EA-4072-8E24-7273A922D06D}"/>
              </a:ext>
            </a:extLst>
          </p:cNvPr>
          <p:cNvCxnSpPr>
            <a:cxnSpLocks/>
          </p:cNvCxnSpPr>
          <p:nvPr/>
        </p:nvCxnSpPr>
        <p:spPr>
          <a:xfrm flipV="1">
            <a:off x="6429180" y="4103577"/>
            <a:ext cx="0" cy="688215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E4ED982-CBCB-4781-893E-F005DED321E1}"/>
              </a:ext>
            </a:extLst>
          </p:cNvPr>
          <p:cNvCxnSpPr>
            <a:cxnSpLocks/>
          </p:cNvCxnSpPr>
          <p:nvPr/>
        </p:nvCxnSpPr>
        <p:spPr>
          <a:xfrm flipV="1">
            <a:off x="3375703" y="3570965"/>
            <a:ext cx="0" cy="124763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中括号 20">
            <a:extLst>
              <a:ext uri="{FF2B5EF4-FFF2-40B4-BE49-F238E27FC236}">
                <a16:creationId xmlns:a16="http://schemas.microsoft.com/office/drawing/2014/main" id="{A30E8FFD-EC72-4D2F-8D68-C52004872EC1}"/>
              </a:ext>
            </a:extLst>
          </p:cNvPr>
          <p:cNvSpPr/>
          <p:nvPr/>
        </p:nvSpPr>
        <p:spPr>
          <a:xfrm rot="5400000">
            <a:off x="3753030" y="1459810"/>
            <a:ext cx="66237" cy="4156073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067C0FB-469D-4D1D-BDB5-D5A201FA3CBD}"/>
              </a:ext>
            </a:extLst>
          </p:cNvPr>
          <p:cNvSpPr/>
          <p:nvPr/>
        </p:nvSpPr>
        <p:spPr>
          <a:xfrm>
            <a:off x="7534162" y="2920589"/>
            <a:ext cx="291998" cy="29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16CA5DC8-97AE-4B52-8F74-8F1BF0BD5EF0}"/>
              </a:ext>
            </a:extLst>
          </p:cNvPr>
          <p:cNvCxnSpPr>
            <a:cxnSpLocks/>
            <a:stCxn id="17" idx="0"/>
            <a:endCxn id="24" idx="2"/>
          </p:cNvCxnSpPr>
          <p:nvPr/>
        </p:nvCxnSpPr>
        <p:spPr>
          <a:xfrm rot="16200000" flipV="1">
            <a:off x="7776918" y="3116094"/>
            <a:ext cx="1599660" cy="1793174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EEEBE31-6E64-47B2-94E5-5A52FC45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C48DE82-848F-461A-AAAA-5ED503FF1168}"/>
              </a:ext>
            </a:extLst>
          </p:cNvPr>
          <p:cNvSpPr/>
          <p:nvPr/>
        </p:nvSpPr>
        <p:spPr>
          <a:xfrm>
            <a:off x="2209061" y="1547556"/>
            <a:ext cx="2333284" cy="66040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box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3E9AC42-2DFC-4ED1-A62C-312EC3CEA728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375703" y="2207962"/>
            <a:ext cx="1" cy="92712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0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371D2AA-C050-4334-8F1F-682B907F4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31" y="718336"/>
            <a:ext cx="9301018" cy="2535096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F08415-A9C6-4621-9531-64E71B3D94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0" t="-1" b="1644"/>
          <a:stretch/>
        </p:blipFill>
        <p:spPr>
          <a:xfrm>
            <a:off x="1305531" y="3429000"/>
            <a:ext cx="9301018" cy="2853826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7ACA693-D55A-4523-98E1-517534B935F5}"/>
              </a:ext>
            </a:extLst>
          </p:cNvPr>
          <p:cNvSpPr/>
          <p:nvPr/>
        </p:nvSpPr>
        <p:spPr>
          <a:xfrm>
            <a:off x="6627844" y="5647830"/>
            <a:ext cx="2824067" cy="83764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Pop-up prompts when specifying the type of the keyword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57B7ED-06CE-4982-A185-BA7FFEBFE288}"/>
              </a:ext>
            </a:extLst>
          </p:cNvPr>
          <p:cNvSpPr/>
          <p:nvPr/>
        </p:nvSpPr>
        <p:spPr>
          <a:xfrm>
            <a:off x="4811896" y="2772921"/>
            <a:ext cx="2568207" cy="58859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pop-up prompts when specifying “All” 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AC731F7-F5A1-49DD-838F-17CEC4EE69D5}"/>
              </a:ext>
            </a:extLst>
          </p:cNvPr>
          <p:cNvCxnSpPr>
            <a:cxnSpLocks/>
          </p:cNvCxnSpPr>
          <p:nvPr/>
        </p:nvCxnSpPr>
        <p:spPr>
          <a:xfrm flipV="1">
            <a:off x="6099109" y="2325587"/>
            <a:ext cx="0" cy="44733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B4115AF-FD23-4240-9A22-17038B18115A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introduction of search box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9360A4B-E247-40DD-BA0B-0E349CC00BD6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E6BD6B46-F2BD-42E1-9D9E-9FB5E74E2ED3}"/>
              </a:ext>
            </a:extLst>
          </p:cNvPr>
          <p:cNvCxnSpPr>
            <a:cxnSpLocks/>
            <a:stCxn id="6" idx="0"/>
            <a:endCxn id="17" idx="2"/>
          </p:cNvCxnSpPr>
          <p:nvPr/>
        </p:nvCxnSpPr>
        <p:spPr>
          <a:xfrm rot="16200000" flipV="1">
            <a:off x="6907952" y="4515904"/>
            <a:ext cx="562660" cy="1701192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BFE9038F-CC4F-4ABA-A343-687699A3DCFA}"/>
              </a:ext>
            </a:extLst>
          </p:cNvPr>
          <p:cNvSpPr/>
          <p:nvPr/>
        </p:nvSpPr>
        <p:spPr>
          <a:xfrm>
            <a:off x="5950000" y="4792921"/>
            <a:ext cx="777371" cy="292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中括号 20">
            <a:extLst>
              <a:ext uri="{FF2B5EF4-FFF2-40B4-BE49-F238E27FC236}">
                <a16:creationId xmlns:a16="http://schemas.microsoft.com/office/drawing/2014/main" id="{2EF6C035-DE95-4109-ADC8-C8A20E65D553}"/>
              </a:ext>
            </a:extLst>
          </p:cNvPr>
          <p:cNvSpPr/>
          <p:nvPr/>
        </p:nvSpPr>
        <p:spPr>
          <a:xfrm>
            <a:off x="3154101" y="4908940"/>
            <a:ext cx="151786" cy="1302437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29C9AE-C796-4D57-9BB7-39E9847D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E78CEDDD-7CEA-40EF-8263-E089913752C9}"/>
              </a:ext>
            </a:extLst>
          </p:cNvPr>
          <p:cNvCxnSpPr>
            <a:cxnSpLocks/>
            <a:stCxn id="6" idx="1"/>
            <a:endCxn id="21" idx="2"/>
          </p:cNvCxnSpPr>
          <p:nvPr/>
        </p:nvCxnSpPr>
        <p:spPr>
          <a:xfrm rot="10800000">
            <a:off x="3305888" y="5560160"/>
            <a:ext cx="3321957" cy="506493"/>
          </a:xfrm>
          <a:prstGeom prst="bentConnector5">
            <a:avLst>
              <a:gd name="adj1" fmla="val 50000"/>
              <a:gd name="adj2" fmla="val -120"/>
              <a:gd name="adj3" fmla="val 50033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F0BC612C-0EFE-44F6-AB6F-49E76EC3D72F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3305888" y="2325588"/>
            <a:ext cx="1506009" cy="741633"/>
          </a:xfrm>
          <a:prstGeom prst="bentConnector3">
            <a:avLst>
              <a:gd name="adj1" fmla="val 100804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5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AA140E-5285-4FE6-98D0-1477D8714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4" r="86"/>
          <a:stretch/>
        </p:blipFill>
        <p:spPr>
          <a:xfrm>
            <a:off x="1621430" y="1853714"/>
            <a:ext cx="8589908" cy="3151536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7FE59D6-3822-42E8-9D32-C98440BA6318}"/>
              </a:ext>
            </a:extLst>
          </p:cNvPr>
          <p:cNvSpPr/>
          <p:nvPr/>
        </p:nvSpPr>
        <p:spPr>
          <a:xfrm>
            <a:off x="7790607" y="5280419"/>
            <a:ext cx="2286840" cy="79042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box deleting button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6882FA-2150-4E65-AD71-0620304602E5}"/>
              </a:ext>
            </a:extLst>
          </p:cNvPr>
          <p:cNvSpPr txBox="1"/>
          <p:nvPr/>
        </p:nvSpPr>
        <p:spPr>
          <a:xfrm>
            <a:off x="7250545" y="3186538"/>
            <a:ext cx="480292" cy="276999"/>
          </a:xfrm>
          <a:prstGeom prst="rect">
            <a:avLst/>
          </a:prstGeom>
          <a:noFill/>
          <a:ln w="15875">
            <a:solidFill>
              <a:srgbClr val="C7507C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zh-CN" altLang="en-US" sz="1200" dirty="0">
              <a:solidFill>
                <a:srgbClr val="C7507C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1A5092A-FC41-4D63-87F2-462F130487D8}"/>
              </a:ext>
            </a:extLst>
          </p:cNvPr>
          <p:cNvSpPr/>
          <p:nvPr/>
        </p:nvSpPr>
        <p:spPr>
          <a:xfrm>
            <a:off x="8290056" y="2921833"/>
            <a:ext cx="3037308" cy="78408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number of search boxes reaches 5, the button is no longer available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8596F54-569A-49A6-B9B7-7FD3EF34631E}"/>
              </a:ext>
            </a:extLst>
          </p:cNvPr>
          <p:cNvSpPr/>
          <p:nvPr/>
        </p:nvSpPr>
        <p:spPr>
          <a:xfrm>
            <a:off x="1081966" y="5280419"/>
            <a:ext cx="2472167" cy="79042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logical relationships among multiple keywords are “AND”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18C1077-6470-4E9E-842F-FFE3491DCF1E}"/>
              </a:ext>
            </a:extLst>
          </p:cNvPr>
          <p:cNvCxnSpPr>
            <a:cxnSpLocks/>
          </p:cNvCxnSpPr>
          <p:nvPr/>
        </p:nvCxnSpPr>
        <p:spPr>
          <a:xfrm flipV="1">
            <a:off x="2318049" y="4629915"/>
            <a:ext cx="0" cy="65050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7B09B692-520D-4C5B-97C9-EA406FCA4AF1}"/>
              </a:ext>
            </a:extLst>
          </p:cNvPr>
          <p:cNvSpPr/>
          <p:nvPr/>
        </p:nvSpPr>
        <p:spPr>
          <a:xfrm>
            <a:off x="5100658" y="5308623"/>
            <a:ext cx="2286845" cy="76222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different keyword types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97BC5C6-13E1-4209-B19F-239DF4F7B818}"/>
              </a:ext>
            </a:extLst>
          </p:cNvPr>
          <p:cNvCxnSpPr>
            <a:cxnSpLocks/>
          </p:cNvCxnSpPr>
          <p:nvPr/>
        </p:nvCxnSpPr>
        <p:spPr>
          <a:xfrm flipV="1">
            <a:off x="6244081" y="4595815"/>
            <a:ext cx="0" cy="71280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5C8CD194-F63F-40C2-A41B-56C43C1EB7BF}"/>
              </a:ext>
            </a:extLst>
          </p:cNvPr>
          <p:cNvSpPr txBox="1"/>
          <p:nvPr/>
        </p:nvSpPr>
        <p:spPr>
          <a:xfrm>
            <a:off x="258977" y="723550"/>
            <a:ext cx="114975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zh-CN" sz="2000" dirty="0"/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adding multiple search boxes, you can specify multiple keywords for searching.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maximum number of search boxes is 5.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842188F7-4698-4A27-8543-9DF0923908C9}"/>
              </a:ext>
            </a:extLst>
          </p:cNvPr>
          <p:cNvCxnSpPr>
            <a:cxnSpLocks/>
            <a:stCxn id="19" idx="0"/>
            <a:endCxn id="22" idx="3"/>
          </p:cNvCxnSpPr>
          <p:nvPr/>
        </p:nvCxnSpPr>
        <p:spPr>
          <a:xfrm rot="16200000" flipV="1">
            <a:off x="7513304" y="3859696"/>
            <a:ext cx="784080" cy="2057366"/>
          </a:xfrm>
          <a:prstGeom prst="bentConnector2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337A025-1CA3-4E11-B6C3-14ECDB63C2D0}"/>
              </a:ext>
            </a:extLst>
          </p:cNvPr>
          <p:cNvSpPr/>
          <p:nvPr/>
        </p:nvSpPr>
        <p:spPr>
          <a:xfrm>
            <a:off x="6584663" y="4350208"/>
            <a:ext cx="291998" cy="29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8F16F73-66DA-470C-80FE-F005158C70E6}"/>
              </a:ext>
            </a:extLst>
          </p:cNvPr>
          <p:cNvCxnSpPr>
            <a:cxnSpLocks/>
          </p:cNvCxnSpPr>
          <p:nvPr/>
        </p:nvCxnSpPr>
        <p:spPr>
          <a:xfrm flipH="1" flipV="1">
            <a:off x="7760722" y="3328376"/>
            <a:ext cx="529334" cy="937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416DB9C-3CB7-4C62-9065-74089D6BDF02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introduction of search box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E55210E-72CB-42AF-B624-08F17B5A33E8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A7826F9-90C2-4E38-AFB1-FB04796F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04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9A045E2-7DF9-47D3-8DA9-83AA3C06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19" y="1637398"/>
            <a:ext cx="9703761" cy="4186300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344AAEE-321A-4FF9-BB52-957AD4F36C7A}"/>
              </a:ext>
            </a:extLst>
          </p:cNvPr>
          <p:cNvSpPr txBox="1"/>
          <p:nvPr/>
        </p:nvSpPr>
        <p:spPr>
          <a:xfrm>
            <a:off x="250488" y="637458"/>
            <a:ext cx="100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if you want to search for the Gene Name “wdr5” within the human species as keywords.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73BB9A-DF92-444E-8F0B-594DFC8F66C4}"/>
              </a:ext>
            </a:extLst>
          </p:cNvPr>
          <p:cNvSpPr/>
          <p:nvPr/>
        </p:nvSpPr>
        <p:spPr>
          <a:xfrm>
            <a:off x="5134052" y="1946468"/>
            <a:ext cx="2837564" cy="68404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Specify the “Gene Name” as the keyword type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3ADDF8C-BC62-4288-86A6-81ED46088879}"/>
              </a:ext>
            </a:extLst>
          </p:cNvPr>
          <p:cNvCxnSpPr>
            <a:cxnSpLocks/>
          </p:cNvCxnSpPr>
          <p:nvPr/>
        </p:nvCxnSpPr>
        <p:spPr>
          <a:xfrm>
            <a:off x="6543991" y="2623804"/>
            <a:ext cx="1" cy="516047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D959F831-9CF2-4685-9F7E-CF821205C396}"/>
              </a:ext>
            </a:extLst>
          </p:cNvPr>
          <p:cNvSpPr/>
          <p:nvPr/>
        </p:nvSpPr>
        <p:spPr>
          <a:xfrm>
            <a:off x="915133" y="2072652"/>
            <a:ext cx="2620918" cy="611472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the keyword “wdr5”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ED1100A-1B4C-41A3-9668-369D6618188F}"/>
              </a:ext>
            </a:extLst>
          </p:cNvPr>
          <p:cNvSpPr/>
          <p:nvPr/>
        </p:nvSpPr>
        <p:spPr>
          <a:xfrm>
            <a:off x="8639446" y="2988943"/>
            <a:ext cx="2483929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“Add” button to add search box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A7AADBD-CA1F-4FA3-9AA9-734939D28036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865402" y="3305252"/>
            <a:ext cx="774044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D8A1269F-CF98-43C9-A8A2-A29D4784514C}"/>
              </a:ext>
            </a:extLst>
          </p:cNvPr>
          <p:cNvSpPr/>
          <p:nvPr/>
        </p:nvSpPr>
        <p:spPr>
          <a:xfrm>
            <a:off x="5211160" y="5515367"/>
            <a:ext cx="2620918" cy="9425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the “Organism” as the keyword type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1378A9D-43AE-4491-AB14-57CA4EDEDE5B}"/>
              </a:ext>
            </a:extLst>
          </p:cNvPr>
          <p:cNvCxnSpPr>
            <a:cxnSpLocks/>
          </p:cNvCxnSpPr>
          <p:nvPr/>
        </p:nvCxnSpPr>
        <p:spPr>
          <a:xfrm flipV="1">
            <a:off x="6546657" y="3760554"/>
            <a:ext cx="0" cy="1754813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5684D15B-C80A-4D26-997D-34AF3D3D649D}"/>
              </a:ext>
            </a:extLst>
          </p:cNvPr>
          <p:cNvSpPr/>
          <p:nvPr/>
        </p:nvSpPr>
        <p:spPr>
          <a:xfrm>
            <a:off x="1313197" y="5515367"/>
            <a:ext cx="3568977" cy="9425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“human” into the search box, and select “Homo sapiens (Human)” from the pop-up prompts.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D27244BD-1225-4837-8DB3-DE0A92B9C1F9}"/>
              </a:ext>
            </a:extLst>
          </p:cNvPr>
          <p:cNvCxnSpPr>
            <a:cxnSpLocks/>
          </p:cNvCxnSpPr>
          <p:nvPr/>
        </p:nvCxnSpPr>
        <p:spPr>
          <a:xfrm flipV="1">
            <a:off x="3097685" y="3985076"/>
            <a:ext cx="0" cy="1530291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C43F7F24-A458-4D39-8C13-CF5C9E99084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example of using search box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58DA9BC-0B22-431C-A776-D6E2179BAC33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BB1C125-B453-4DE8-B519-A7AE146A87D7}"/>
              </a:ext>
            </a:extLst>
          </p:cNvPr>
          <p:cNvCxnSpPr>
            <a:cxnSpLocks/>
          </p:cNvCxnSpPr>
          <p:nvPr/>
        </p:nvCxnSpPr>
        <p:spPr>
          <a:xfrm>
            <a:off x="2116734" y="2706178"/>
            <a:ext cx="1" cy="516047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32ED9563-5A97-47B7-80CF-53310D749ACE}"/>
              </a:ext>
            </a:extLst>
          </p:cNvPr>
          <p:cNvSpPr/>
          <p:nvPr/>
        </p:nvSpPr>
        <p:spPr>
          <a:xfrm>
            <a:off x="8639446" y="4248166"/>
            <a:ext cx="2483929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6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“Search” button to perform the search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9E22D94-1209-4FE6-90EE-5A0434714B32}"/>
              </a:ext>
            </a:extLst>
          </p:cNvPr>
          <p:cNvSpPr/>
          <p:nvPr/>
        </p:nvSpPr>
        <p:spPr>
          <a:xfrm>
            <a:off x="7026038" y="3139851"/>
            <a:ext cx="390570" cy="29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052DBCDC-180E-4689-97E5-C0E9AEC8087A}"/>
              </a:ext>
            </a:extLst>
          </p:cNvPr>
          <p:cNvCxnSpPr>
            <a:cxnSpLocks/>
            <a:stCxn id="31" idx="1"/>
            <a:endCxn id="33" idx="2"/>
          </p:cNvCxnSpPr>
          <p:nvPr/>
        </p:nvCxnSpPr>
        <p:spPr>
          <a:xfrm rot="10800000">
            <a:off x="7221324" y="3432113"/>
            <a:ext cx="1418123" cy="1132362"/>
          </a:xfrm>
          <a:prstGeom prst="bentConnector2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25D357-3C8E-4A0B-A132-4FCC73D7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89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40F10A0-E460-41E0-BF8E-F02F9BE510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7060"/>
          <a:stretch/>
        </p:blipFill>
        <p:spPr>
          <a:xfrm>
            <a:off x="3226089" y="683211"/>
            <a:ext cx="5507369" cy="617478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504221C-3B3E-4636-B99C-E4E75F3C759E}"/>
              </a:ext>
            </a:extLst>
          </p:cNvPr>
          <p:cNvSpPr/>
          <p:nvPr/>
        </p:nvSpPr>
        <p:spPr>
          <a:xfrm>
            <a:off x="9195834" y="1043773"/>
            <a:ext cx="2448770" cy="773247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bar of the result table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AE19BE1-AEC3-4239-9661-ED207CC625FA}"/>
              </a:ext>
            </a:extLst>
          </p:cNvPr>
          <p:cNvCxnSpPr>
            <a:cxnSpLocks/>
          </p:cNvCxnSpPr>
          <p:nvPr/>
        </p:nvCxnSpPr>
        <p:spPr>
          <a:xfrm flipH="1">
            <a:off x="8365789" y="1430397"/>
            <a:ext cx="830045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BD96A11C-5C75-4FDE-A26C-B65DBDC3430A}"/>
              </a:ext>
            </a:extLst>
          </p:cNvPr>
          <p:cNvSpPr/>
          <p:nvPr/>
        </p:nvSpPr>
        <p:spPr>
          <a:xfrm>
            <a:off x="9195834" y="4165133"/>
            <a:ext cx="2448770" cy="843347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link to the protein detail page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E5E00ED-DB81-4F88-B5BE-5D5083C1B01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375120" y="4586807"/>
            <a:ext cx="820714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5A35BA77-031D-4B27-A0E2-8D24846DC83C}"/>
              </a:ext>
            </a:extLst>
          </p:cNvPr>
          <p:cNvSpPr/>
          <p:nvPr/>
        </p:nvSpPr>
        <p:spPr>
          <a:xfrm>
            <a:off x="93307" y="2653434"/>
            <a:ext cx="2999707" cy="951909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tag: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from UniProt/Swiss-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</a:t>
            </a:r>
            <a:endParaRPr lang="en-US" altLang="zh-C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from UniProt/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TrEMBL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C5C8A11-70EE-445E-84E8-7091C6E5F5D1}"/>
              </a:ext>
            </a:extLst>
          </p:cNvPr>
          <p:cNvCxnSpPr>
            <a:cxnSpLocks/>
          </p:cNvCxnSpPr>
          <p:nvPr/>
        </p:nvCxnSpPr>
        <p:spPr>
          <a:xfrm flipV="1">
            <a:off x="3087938" y="3144628"/>
            <a:ext cx="1038338" cy="420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ADB9B429-6644-4A54-9F8B-B23FCA47B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58" y="2972227"/>
            <a:ext cx="257175" cy="3143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CBC127A-D3D1-46BF-965C-B3FD0D7B9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30" y="3203428"/>
            <a:ext cx="295275" cy="3333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48F08FF-5E3B-40D2-97FF-EA94EDA71C35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search result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3BC23E9-A051-4766-8A67-A98E51D6ED2D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右中括号 12">
            <a:extLst>
              <a:ext uri="{FF2B5EF4-FFF2-40B4-BE49-F238E27FC236}">
                <a16:creationId xmlns:a16="http://schemas.microsoft.com/office/drawing/2014/main" id="{0C43970F-2BA3-4BF3-A2D8-6B20993C5FBE}"/>
              </a:ext>
            </a:extLst>
          </p:cNvPr>
          <p:cNvSpPr/>
          <p:nvPr/>
        </p:nvSpPr>
        <p:spPr>
          <a:xfrm flipH="1">
            <a:off x="4115643" y="2972227"/>
            <a:ext cx="143707" cy="372953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BBF70B-B946-4568-A1F4-A119FADC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36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2F17D2E-1461-4AF2-8364-5A96F09A4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r="15164"/>
          <a:stretch/>
        </p:blipFill>
        <p:spPr bwMode="auto">
          <a:xfrm>
            <a:off x="3355957" y="1127672"/>
            <a:ext cx="4308413" cy="56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CC3DF979-0C2F-4442-80BD-81E417A0A7A2}"/>
              </a:ext>
            </a:extLst>
          </p:cNvPr>
          <p:cNvSpPr/>
          <p:nvPr/>
        </p:nvSpPr>
        <p:spPr>
          <a:xfrm>
            <a:off x="2635473" y="815028"/>
            <a:ext cx="2179202" cy="214694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4F73FEE-017C-433A-8465-762804055C61}"/>
              </a:ext>
            </a:extLst>
          </p:cNvPr>
          <p:cNvSpPr/>
          <p:nvPr/>
        </p:nvSpPr>
        <p:spPr>
          <a:xfrm>
            <a:off x="2903243" y="4751444"/>
            <a:ext cx="1921405" cy="192140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7AEF8A-FD55-40C6-B776-0CB196CF5E93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search result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42678BD-057D-41FE-A863-4AB80764850E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34593DC0-C303-47A0-A166-183CA3935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240" y="2431988"/>
            <a:ext cx="1987732" cy="2005856"/>
          </a:xfrm>
          <a:prstGeom prst="rect">
            <a:avLst/>
          </a:prstGeom>
        </p:spPr>
      </p:pic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BA11F3BE-DAE8-4268-9C09-945AF5F0221D}"/>
              </a:ext>
            </a:extLst>
          </p:cNvPr>
          <p:cNvCxnSpPr>
            <a:cxnSpLocks/>
          </p:cNvCxnSpPr>
          <p:nvPr/>
        </p:nvCxnSpPr>
        <p:spPr>
          <a:xfrm rot="10800000">
            <a:off x="7077180" y="1748662"/>
            <a:ext cx="477871" cy="3997604"/>
          </a:xfrm>
          <a:prstGeom prst="bentConnector2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B8767E7B-044C-4E02-8B16-39AF273298E1}"/>
              </a:ext>
            </a:extLst>
          </p:cNvPr>
          <p:cNvSpPr>
            <a:spLocks noChangeAspect="1"/>
          </p:cNvSpPr>
          <p:nvPr/>
        </p:nvSpPr>
        <p:spPr>
          <a:xfrm>
            <a:off x="7569339" y="4742733"/>
            <a:ext cx="1987731" cy="200706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17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DE3050F-B81C-4912-8B1A-BEFFB3D39B99}"/>
              </a:ext>
            </a:extLst>
          </p:cNvPr>
          <p:cNvSpPr txBox="1"/>
          <p:nvPr/>
        </p:nvSpPr>
        <p:spPr>
          <a:xfrm>
            <a:off x="0" y="732687"/>
            <a:ext cx="283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Export the search result with basic default columns or selected columns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6DFF55D-7F01-4DBD-9FC1-6759F5FEF8AB}"/>
              </a:ext>
            </a:extLst>
          </p:cNvPr>
          <p:cNvSpPr txBox="1"/>
          <p:nvPr/>
        </p:nvSpPr>
        <p:spPr>
          <a:xfrm>
            <a:off x="214568" y="5474135"/>
            <a:ext cx="27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Change the number of entries per page displayed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E789452-12F1-4074-B5DE-0837FAF4330D}"/>
              </a:ext>
            </a:extLst>
          </p:cNvPr>
          <p:cNvSpPr txBox="1"/>
          <p:nvPr/>
        </p:nvSpPr>
        <p:spPr>
          <a:xfrm>
            <a:off x="9330114" y="2539119"/>
            <a:ext cx="27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Select the export file format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F6E78F6-E23C-4D35-941B-FAC01E918714}"/>
              </a:ext>
            </a:extLst>
          </p:cNvPr>
          <p:cNvSpPr txBox="1"/>
          <p:nvPr/>
        </p:nvSpPr>
        <p:spPr>
          <a:xfrm>
            <a:off x="9382246" y="251126"/>
            <a:ext cx="243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spcAft>
                <a:spcPts val="600"/>
              </a:spcAft>
              <a:buFont typeface="+mj-lt"/>
              <a:buAutoNum type="arabicPeriod" startAt="2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Change the display style</a:t>
            </a:r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6F9F0B5F-DD98-4B48-8602-18C1E9F095AE}"/>
              </a:ext>
            </a:extLst>
          </p:cNvPr>
          <p:cNvSpPr>
            <a:spLocks noChangeAspect="1"/>
          </p:cNvSpPr>
          <p:nvPr/>
        </p:nvSpPr>
        <p:spPr>
          <a:xfrm>
            <a:off x="7546240" y="219917"/>
            <a:ext cx="1939254" cy="195811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17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9" name="连接符: 肘形 58">
            <a:extLst>
              <a:ext uri="{FF2B5EF4-FFF2-40B4-BE49-F238E27FC236}">
                <a16:creationId xmlns:a16="http://schemas.microsoft.com/office/drawing/2014/main" id="{2F85379A-D910-4AE7-B22C-10A52A3D0708}"/>
              </a:ext>
            </a:extLst>
          </p:cNvPr>
          <p:cNvCxnSpPr>
            <a:cxnSpLocks/>
            <a:stCxn id="52" idx="2"/>
          </p:cNvCxnSpPr>
          <p:nvPr/>
        </p:nvCxnSpPr>
        <p:spPr>
          <a:xfrm rot="10800000" flipV="1">
            <a:off x="6944326" y="1198975"/>
            <a:ext cx="601914" cy="396180"/>
          </a:xfrm>
          <a:prstGeom prst="bentConnector3">
            <a:avLst>
              <a:gd name="adj1" fmla="val 99583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AC009992-5D69-411D-AA13-398D717474F4}"/>
              </a:ext>
            </a:extLst>
          </p:cNvPr>
          <p:cNvSpPr/>
          <p:nvPr/>
        </p:nvSpPr>
        <p:spPr>
          <a:xfrm>
            <a:off x="6864218" y="3147820"/>
            <a:ext cx="390570" cy="29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4EAF4AB-0BBA-413E-BCEE-52CDAA573818}"/>
              </a:ext>
            </a:extLst>
          </p:cNvPr>
          <p:cNvSpPr/>
          <p:nvPr/>
        </p:nvSpPr>
        <p:spPr>
          <a:xfrm>
            <a:off x="6884299" y="1614535"/>
            <a:ext cx="138112" cy="134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6" name="连接符: 肘形 85">
            <a:extLst>
              <a:ext uri="{FF2B5EF4-FFF2-40B4-BE49-F238E27FC236}">
                <a16:creationId xmlns:a16="http://schemas.microsoft.com/office/drawing/2014/main" id="{630BDBB0-4F9F-4BF0-A531-4F1AECFD8737}"/>
              </a:ext>
            </a:extLst>
          </p:cNvPr>
          <p:cNvCxnSpPr>
            <a:cxnSpLocks/>
            <a:stCxn id="21" idx="1"/>
            <a:endCxn id="103" idx="3"/>
          </p:cNvCxnSpPr>
          <p:nvPr/>
        </p:nvCxnSpPr>
        <p:spPr>
          <a:xfrm rot="10800000">
            <a:off x="7323844" y="1678772"/>
            <a:ext cx="222396" cy="1756144"/>
          </a:xfrm>
          <a:prstGeom prst="bentConnector3">
            <a:avLst>
              <a:gd name="adj1" fmla="val 87759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>
            <a:extLst>
              <a:ext uri="{FF2B5EF4-FFF2-40B4-BE49-F238E27FC236}">
                <a16:creationId xmlns:a16="http://schemas.microsoft.com/office/drawing/2014/main" id="{0FA4C4C6-3F62-44A9-8A0E-DDAF70CFA26A}"/>
              </a:ext>
            </a:extLst>
          </p:cNvPr>
          <p:cNvSpPr/>
          <p:nvPr/>
        </p:nvSpPr>
        <p:spPr>
          <a:xfrm>
            <a:off x="7185732" y="1611708"/>
            <a:ext cx="138112" cy="134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8C271E1D-2112-481E-A910-58BBE500C60F}"/>
              </a:ext>
            </a:extLst>
          </p:cNvPr>
          <p:cNvSpPr txBox="1"/>
          <p:nvPr/>
        </p:nvSpPr>
        <p:spPr>
          <a:xfrm>
            <a:off x="9382246" y="4753501"/>
            <a:ext cx="27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spcAft>
                <a:spcPts val="600"/>
              </a:spcAft>
              <a:buFont typeface="+mj-lt"/>
              <a:buAutoNum type="arabicPeriod" startAt="4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Select the columns of the display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A6142F-2717-475C-BBCB-AA894BEE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63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</TotalTime>
  <Words>339</Words>
  <Application>Microsoft Office PowerPoint</Application>
  <PresentationFormat>宽屏</PresentationFormat>
  <Paragraphs>51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search box</dc:title>
  <dc:creator>珂 安</dc:creator>
  <cp:lastModifiedBy>MA JING</cp:lastModifiedBy>
  <cp:revision>79</cp:revision>
  <dcterms:created xsi:type="dcterms:W3CDTF">2019-04-10T07:44:28Z</dcterms:created>
  <dcterms:modified xsi:type="dcterms:W3CDTF">2019-04-24T02:19:30Z</dcterms:modified>
</cp:coreProperties>
</file>